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5" r:id="rId3"/>
  </p:sldMasterIdLst>
  <p:notesMasterIdLst>
    <p:notesMasterId r:id="rId12"/>
  </p:notesMasterIdLst>
  <p:sldIdLst>
    <p:sldId id="275" r:id="rId4"/>
    <p:sldId id="393" r:id="rId5"/>
    <p:sldId id="392" r:id="rId6"/>
    <p:sldId id="394" r:id="rId7"/>
    <p:sldId id="396" r:id="rId8"/>
    <p:sldId id="395" r:id="rId9"/>
    <p:sldId id="397" r:id="rId10"/>
    <p:sldId id="398" r:id="rId11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41596C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41596C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41596C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41596C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41596C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41596C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41596C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41596C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41596C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41596C"/>
        </a:fontRef>
        <a:srgbClr val="41596C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AD7"/>
          </a:solidFill>
        </a:fill>
      </a:tcStyle>
    </a:wholeTbl>
    <a:band2H>
      <a:tcTxStyle/>
      <a:tcStyle>
        <a:tcBdr/>
        <a:fill>
          <a:solidFill>
            <a:srgbClr val="FFE6EC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41596C"/>
        </a:fontRef>
        <a:srgbClr val="41596C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DFDCA"/>
          </a:solidFill>
        </a:fill>
      </a:tcStyle>
    </a:wholeTbl>
    <a:band2H>
      <a:tcTxStyle/>
      <a:tcStyle>
        <a:tcBdr/>
        <a:fill>
          <a:solidFill>
            <a:srgbClr val="FEFE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41596C"/>
        </a:fontRef>
        <a:srgbClr val="41596C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1DE"/>
          </a:solidFill>
        </a:fill>
      </a:tcStyle>
    </a:wholeTbl>
    <a:band2H>
      <a:tcTxStyle/>
      <a:tcStyle>
        <a:tcBdr/>
        <a:fill>
          <a:solidFill>
            <a:srgbClr val="FFF0E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41596C"/>
        </a:fontRef>
        <a:srgbClr val="41596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E9EA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41596C"/>
        </a:fontRef>
        <a:srgbClr val="41596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41596C"/>
              </a:solidFill>
              <a:prstDash val="solid"/>
              <a:round/>
            </a:ln>
          </a:top>
          <a:bottom>
            <a:ln w="25400" cap="flat">
              <a:solidFill>
                <a:srgbClr val="41596C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41596C"/>
              </a:solidFill>
              <a:prstDash val="solid"/>
              <a:round/>
            </a:ln>
          </a:top>
          <a:bottom>
            <a:ln w="25400" cap="flat">
              <a:solidFill>
                <a:srgbClr val="41596C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41596C"/>
        </a:fontRef>
        <a:srgbClr val="41596C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0D3"/>
          </a:solidFill>
        </a:fill>
      </a:tcStyle>
    </a:wholeTbl>
    <a:band2H>
      <a:tcTxStyle/>
      <a:tcStyle>
        <a:tcBdr/>
        <a:fill>
          <a:solidFill>
            <a:srgbClr val="E8E9EA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41596C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41596C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41596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41596C"/>
        </a:fontRef>
        <a:srgbClr val="41596C"/>
      </a:tcTxStyle>
      <a:tcStyle>
        <a:tcBdr>
          <a:left>
            <a:ln w="12700" cap="flat">
              <a:solidFill>
                <a:srgbClr val="41596C"/>
              </a:solidFill>
              <a:prstDash val="solid"/>
              <a:round/>
            </a:ln>
          </a:left>
          <a:right>
            <a:ln w="12700" cap="flat">
              <a:solidFill>
                <a:srgbClr val="41596C"/>
              </a:solidFill>
              <a:prstDash val="solid"/>
              <a:round/>
            </a:ln>
          </a:right>
          <a:top>
            <a:ln w="12700" cap="flat">
              <a:solidFill>
                <a:srgbClr val="41596C"/>
              </a:solidFill>
              <a:prstDash val="solid"/>
              <a:round/>
            </a:ln>
          </a:top>
          <a:bottom>
            <a:ln w="12700" cap="flat">
              <a:solidFill>
                <a:srgbClr val="41596C"/>
              </a:solidFill>
              <a:prstDash val="solid"/>
              <a:round/>
            </a:ln>
          </a:bottom>
          <a:insideH>
            <a:ln w="12700" cap="flat">
              <a:solidFill>
                <a:srgbClr val="41596C"/>
              </a:solidFill>
              <a:prstDash val="solid"/>
              <a:round/>
            </a:ln>
          </a:insideH>
          <a:insideV>
            <a:ln w="12700" cap="flat">
              <a:solidFill>
                <a:srgbClr val="41596C"/>
              </a:solidFill>
              <a:prstDash val="solid"/>
              <a:round/>
            </a:ln>
          </a:insideV>
        </a:tcBdr>
        <a:fill>
          <a:solidFill>
            <a:srgbClr val="41596C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41596C"/>
        </a:fontRef>
        <a:srgbClr val="41596C"/>
      </a:tcTxStyle>
      <a:tcStyle>
        <a:tcBdr>
          <a:left>
            <a:ln w="12700" cap="flat">
              <a:solidFill>
                <a:srgbClr val="41596C"/>
              </a:solidFill>
              <a:prstDash val="solid"/>
              <a:round/>
            </a:ln>
          </a:left>
          <a:right>
            <a:ln w="12700" cap="flat">
              <a:solidFill>
                <a:srgbClr val="41596C"/>
              </a:solidFill>
              <a:prstDash val="solid"/>
              <a:round/>
            </a:ln>
          </a:right>
          <a:top>
            <a:ln w="12700" cap="flat">
              <a:solidFill>
                <a:srgbClr val="41596C"/>
              </a:solidFill>
              <a:prstDash val="solid"/>
              <a:round/>
            </a:ln>
          </a:top>
          <a:bottom>
            <a:ln w="12700" cap="flat">
              <a:solidFill>
                <a:srgbClr val="41596C"/>
              </a:solidFill>
              <a:prstDash val="solid"/>
              <a:round/>
            </a:ln>
          </a:bottom>
          <a:insideH>
            <a:ln w="12700" cap="flat">
              <a:solidFill>
                <a:srgbClr val="41596C"/>
              </a:solidFill>
              <a:prstDash val="solid"/>
              <a:round/>
            </a:ln>
          </a:insideH>
          <a:insideV>
            <a:ln w="12700" cap="flat">
              <a:solidFill>
                <a:srgbClr val="41596C"/>
              </a:solidFill>
              <a:prstDash val="solid"/>
              <a:round/>
            </a:ln>
          </a:insideV>
        </a:tcBdr>
        <a:fill>
          <a:solidFill>
            <a:srgbClr val="41596C">
              <a:alpha val="20000"/>
            </a:srgbClr>
          </a:solidFill>
        </a:fill>
      </a:tcStyle>
    </a:firstCol>
    <a:lastRow>
      <a:tcTxStyle b="on" i="off">
        <a:fontRef idx="minor">
          <a:srgbClr val="41596C"/>
        </a:fontRef>
        <a:srgbClr val="41596C"/>
      </a:tcTxStyle>
      <a:tcStyle>
        <a:tcBdr>
          <a:left>
            <a:ln w="12700" cap="flat">
              <a:solidFill>
                <a:srgbClr val="41596C"/>
              </a:solidFill>
              <a:prstDash val="solid"/>
              <a:round/>
            </a:ln>
          </a:left>
          <a:right>
            <a:ln w="12700" cap="flat">
              <a:solidFill>
                <a:srgbClr val="41596C"/>
              </a:solidFill>
              <a:prstDash val="solid"/>
              <a:round/>
            </a:ln>
          </a:right>
          <a:top>
            <a:ln w="50800" cap="flat">
              <a:solidFill>
                <a:srgbClr val="41596C"/>
              </a:solidFill>
              <a:prstDash val="solid"/>
              <a:round/>
            </a:ln>
          </a:top>
          <a:bottom>
            <a:ln w="12700" cap="flat">
              <a:solidFill>
                <a:srgbClr val="41596C"/>
              </a:solidFill>
              <a:prstDash val="solid"/>
              <a:round/>
            </a:ln>
          </a:bottom>
          <a:insideH>
            <a:ln w="12700" cap="flat">
              <a:solidFill>
                <a:srgbClr val="41596C"/>
              </a:solidFill>
              <a:prstDash val="solid"/>
              <a:round/>
            </a:ln>
          </a:insideH>
          <a:insideV>
            <a:ln w="12700" cap="flat">
              <a:solidFill>
                <a:srgbClr val="41596C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41596C"/>
        </a:fontRef>
        <a:srgbClr val="41596C"/>
      </a:tcTxStyle>
      <a:tcStyle>
        <a:tcBdr>
          <a:left>
            <a:ln w="12700" cap="flat">
              <a:solidFill>
                <a:srgbClr val="41596C"/>
              </a:solidFill>
              <a:prstDash val="solid"/>
              <a:round/>
            </a:ln>
          </a:left>
          <a:right>
            <a:ln w="12700" cap="flat">
              <a:solidFill>
                <a:srgbClr val="41596C"/>
              </a:solidFill>
              <a:prstDash val="solid"/>
              <a:round/>
            </a:ln>
          </a:right>
          <a:top>
            <a:ln w="12700" cap="flat">
              <a:solidFill>
                <a:srgbClr val="41596C"/>
              </a:solidFill>
              <a:prstDash val="solid"/>
              <a:round/>
            </a:ln>
          </a:top>
          <a:bottom>
            <a:ln w="25400" cap="flat">
              <a:solidFill>
                <a:srgbClr val="41596C"/>
              </a:solidFill>
              <a:prstDash val="solid"/>
              <a:round/>
            </a:ln>
          </a:bottom>
          <a:insideH>
            <a:ln w="12700" cap="flat">
              <a:solidFill>
                <a:srgbClr val="41596C"/>
              </a:solidFill>
              <a:prstDash val="solid"/>
              <a:round/>
            </a:ln>
          </a:insideH>
          <a:insideV>
            <a:ln w="12700" cap="flat">
              <a:solidFill>
                <a:srgbClr val="41596C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871"/>
    <p:restoredTop sz="94694"/>
  </p:normalViewPr>
  <p:slideViewPr>
    <p:cSldViewPr snapToGrid="0">
      <p:cViewPr varScale="1">
        <p:scale>
          <a:sx n="121" d="100"/>
          <a:sy n="121" d="100"/>
        </p:scale>
        <p:origin x="81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7" name="Shape 27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0E901-E9F8-915A-D68D-DAD4D17083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9B4941-6583-766A-1A1F-64BA1BD3EB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60DF28-6CC8-14C3-F056-1BC1A6279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E8410E-A036-2145-BD0F-41885CB4C945}" type="datetimeFigureOut">
              <a:rPr lang="en-US" smtClean="0"/>
              <a:t>12/2/25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464787-F2A3-297D-3D7A-34F6183C9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05AC6B-70C3-DDB0-527B-ABBF3294A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61AA32-38BB-B747-9026-2ED94F68D2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603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C9745-25F5-72D9-C92B-B04E6CED4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46A60C-2994-D8F9-AD8F-7C8F291785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8AD101-8778-C313-806C-4532C53323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E8410E-A036-2145-BD0F-41885CB4C945}" type="datetimeFigureOut">
              <a:rPr lang="en-US" smtClean="0"/>
              <a:t>12/2/25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C93B6D-3A50-FE46-C39F-11B3D9854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01402-1698-167B-E795-61A5656B2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61AA32-38BB-B747-9026-2ED94F68D2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51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118F37-B147-EF96-2C96-AF31D1E98D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25039C-0AD4-1233-EFF9-1084328F30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7B3613-5B95-CFA3-4E42-1A54BD04BE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E8410E-A036-2145-BD0F-41885CB4C945}" type="datetimeFigureOut">
              <a:rPr lang="en-US" smtClean="0"/>
              <a:t>12/2/25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0506F0-002A-7C95-AF7A-380205DE8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EB74F2-E1FB-F05D-8674-B06AB54D2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61AA32-38BB-B747-9026-2ED94F68D2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102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CF49A-0192-281C-E417-FA9686A3B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43B665-C954-B7A1-4851-D628F5DFD8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6D127-41C2-829F-AE71-3B200940A9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E8410E-A036-2145-BD0F-41885CB4C945}" type="datetimeFigureOut">
              <a:rPr lang="en-US" smtClean="0"/>
              <a:t>12/2/25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9B2C03-032B-0B94-76A1-DB8AEA2D3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C862FE-A8F0-FF92-DD69-4A22BEE92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61AA32-38BB-B747-9026-2ED94F68D2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738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BA3CC-2BE8-64C5-60D3-66B2BD117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C6E174-E51B-99E8-64BE-E77869D07A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56DE2A-6328-B0E0-2E91-F021B6F49B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E8410E-A036-2145-BD0F-41885CB4C945}" type="datetimeFigureOut">
              <a:rPr lang="en-US" smtClean="0"/>
              <a:t>12/2/25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37E0A3-C844-6975-CE64-7D056E3DB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261769-D242-8B5A-D27D-231BE4098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61AA32-38BB-B747-9026-2ED94F68D2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674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8A2C3-5462-4DEA-D898-8DD4DCCBC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C7F361-1D2C-CFE3-A63C-06E239FBFB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4065FC-6E03-1AE7-4706-1B0D73E515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67C5E1-9195-0FAC-8768-5D4D8F9906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E8410E-A036-2145-BD0F-41885CB4C945}" type="datetimeFigureOut">
              <a:rPr lang="en-US" smtClean="0"/>
              <a:t>12/2/25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EC19F6-0E3A-899A-902A-71C1200B5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35FDE3-043B-5AB9-FB1A-D3A466E7C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61AA32-38BB-B747-9026-2ED94F68D2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608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106A3-03C5-F5E0-DE46-45A138D89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F9774B-EE57-2572-ED99-77BB348724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E6F9CC-8650-999A-334C-B45AE56931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887A3E-390B-CEAB-CB87-C7AC2053A2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D47EF8-A92F-F897-48C7-E037DE1815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B60CF87-29A2-E6F6-A62C-D42A7C809D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E8410E-A036-2145-BD0F-41885CB4C945}" type="datetimeFigureOut">
              <a:rPr lang="en-US" smtClean="0"/>
              <a:t>12/2/25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1CFE62D-F8E1-74D3-ED8E-7E81D8C07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738B03-5257-7A94-1A30-0B5459B54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61AA32-38BB-B747-9026-2ED94F68D2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0499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F7E45-9DCD-FC9E-78F9-765707053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A64C56-BF08-EC07-F494-0967A71CD5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E8410E-A036-2145-BD0F-41885CB4C945}" type="datetimeFigureOut">
              <a:rPr lang="en-US" smtClean="0"/>
              <a:t>12/2/25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4CE6A4-6C99-C341-CD0F-C7FC01CB2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0127DD-C338-4FF3-D63A-4F0652406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61AA32-38BB-B747-9026-2ED94F68D2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8052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5D61F-9847-C51A-89A2-7D9939245B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E8410E-A036-2145-BD0F-41885CB4C945}" type="datetimeFigureOut">
              <a:rPr lang="en-US" smtClean="0"/>
              <a:t>12/2/25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992963-3CC0-EE69-9C4D-39A09DB33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E18E5E-23D0-92F1-E0AA-CCDF8228D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61AA32-38BB-B747-9026-2ED94F68D2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437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95A91-1E92-35EB-C2EC-731B6D8D3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D80DBE-6F72-A9CB-212C-A993AACBFF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16F775-6727-4403-B90B-B25464CAD7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3B068D-A9BE-940A-FF1A-66F1EEEE13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E8410E-A036-2145-BD0F-41885CB4C945}" type="datetimeFigureOut">
              <a:rPr lang="en-US" smtClean="0"/>
              <a:t>12/2/25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E14C4D-0172-372D-68D5-E501F9818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3FCA36-579E-E19B-B17D-88D279214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61AA32-38BB-B747-9026-2ED94F68D2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10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065AD-279E-38A4-0776-E819F96C4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CDC786-751C-009B-4D3B-0FF5ACC69C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1F26BD-E018-1A9E-7450-2B9A30EA0F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13B5BE-6C86-5F40-ADAD-D84DEF1E7E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E8410E-A036-2145-BD0F-41885CB4C945}" type="datetimeFigureOut">
              <a:rPr lang="en-US" smtClean="0"/>
              <a:t>12/2/25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1FF94C-5830-5896-199F-6D13F7932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846F3B-A3D0-4D8A-C00B-A45AA37B0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61AA32-38BB-B747-9026-2ED94F68D2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453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8741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2.jp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12" Type="http://schemas.openxmlformats.org/officeDocument/2006/relationships/image" Target="../media/image11.jpg"/><Relationship Id="rId2" Type="http://schemas.openxmlformats.org/officeDocument/2006/relationships/image" Target="../media/image1.jpg"/><Relationship Id="rId16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11" Type="http://schemas.openxmlformats.org/officeDocument/2006/relationships/image" Target="../media/image10.jpg"/><Relationship Id="rId5" Type="http://schemas.openxmlformats.org/officeDocument/2006/relationships/image" Target="../media/image4.jpg"/><Relationship Id="rId15" Type="http://schemas.openxmlformats.org/officeDocument/2006/relationships/image" Target="../media/image14.jpg"/><Relationship Id="rId10" Type="http://schemas.openxmlformats.org/officeDocument/2006/relationships/image" Target="../media/image9.jpg"/><Relationship Id="rId4" Type="http://schemas.openxmlformats.org/officeDocument/2006/relationships/image" Target="../media/image3.jpg"/><Relationship Id="rId9" Type="http://schemas.openxmlformats.org/officeDocument/2006/relationships/image" Target="../media/image8.jpg"/><Relationship Id="rId14" Type="http://schemas.openxmlformats.org/officeDocument/2006/relationships/image" Target="../media/image13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13" Type="http://schemas.openxmlformats.org/officeDocument/2006/relationships/image" Target="../media/image27.jpg"/><Relationship Id="rId3" Type="http://schemas.openxmlformats.org/officeDocument/2006/relationships/image" Target="../media/image17.jpg"/><Relationship Id="rId7" Type="http://schemas.openxmlformats.org/officeDocument/2006/relationships/image" Target="../media/image21.jpg"/><Relationship Id="rId12" Type="http://schemas.openxmlformats.org/officeDocument/2006/relationships/image" Target="../media/image26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11" Type="http://schemas.openxmlformats.org/officeDocument/2006/relationships/image" Target="../media/image25.jpg"/><Relationship Id="rId5" Type="http://schemas.openxmlformats.org/officeDocument/2006/relationships/image" Target="../media/image19.jpg"/><Relationship Id="rId15" Type="http://schemas.openxmlformats.org/officeDocument/2006/relationships/image" Target="../media/image29.jpg"/><Relationship Id="rId10" Type="http://schemas.openxmlformats.org/officeDocument/2006/relationships/image" Target="../media/image24.jpg"/><Relationship Id="rId4" Type="http://schemas.openxmlformats.org/officeDocument/2006/relationships/image" Target="../media/image18.jpg"/><Relationship Id="rId9" Type="http://schemas.openxmlformats.org/officeDocument/2006/relationships/image" Target="../media/image23.jpg"/><Relationship Id="rId14" Type="http://schemas.openxmlformats.org/officeDocument/2006/relationships/image" Target="../media/image28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jpg"/><Relationship Id="rId7" Type="http://schemas.openxmlformats.org/officeDocument/2006/relationships/image" Target="../media/image35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jpg"/><Relationship Id="rId4" Type="http://schemas.openxmlformats.org/officeDocument/2006/relationships/image" Target="../media/image32.jpg"/><Relationship Id="rId9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18" Type="http://schemas.openxmlformats.org/officeDocument/2006/relationships/image" Target="../media/image70.png"/><Relationship Id="rId3" Type="http://schemas.openxmlformats.org/officeDocument/2006/relationships/image" Target="../media/image55.gif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17" Type="http://schemas.openxmlformats.org/officeDocument/2006/relationships/image" Target="../media/image69.png"/><Relationship Id="rId2" Type="http://schemas.openxmlformats.org/officeDocument/2006/relationships/image" Target="../media/image54.gif"/><Relationship Id="rId16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5" Type="http://schemas.openxmlformats.org/officeDocument/2006/relationships/image" Target="../media/image67.png"/><Relationship Id="rId10" Type="http://schemas.openxmlformats.org/officeDocument/2006/relationships/image" Target="../media/image62.png"/><Relationship Id="rId4" Type="http://schemas.openxmlformats.org/officeDocument/2006/relationships/image" Target="../media/image56.gif"/><Relationship Id="rId9" Type="http://schemas.openxmlformats.org/officeDocument/2006/relationships/image" Target="../media/image61.png"/><Relationship Id="rId14" Type="http://schemas.openxmlformats.org/officeDocument/2006/relationships/image" Target="../media/image6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85B9D1B-337D-4EE0-8D06-FCCBC9F838E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71752" y="2603717"/>
            <a:ext cx="5961040" cy="1650565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l">
              <a:lnSpc>
                <a:spcPct val="150000"/>
              </a:lnSpc>
            </a:pPr>
            <a:r>
              <a:rPr lang="en-US" sz="16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ExtraBold" pitchFamily="2" charset="77"/>
              </a:rPr>
              <a:t>ROXI NEWHAM-BLAKE</a:t>
            </a:r>
            <a:br>
              <a:rPr lang="en-US" sz="1600" b="1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ExtraBold" pitchFamily="2" charset="77"/>
              </a:rPr>
            </a:br>
            <a:r>
              <a:rPr lang="en-US" sz="1100" b="1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itchFamily="2" charset="77"/>
              </a:rPr>
              <a:t>ART DIRECTOR + DESIGNER</a:t>
            </a:r>
            <a:br>
              <a:rPr lang="en-US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itchFamily="2" charset="77"/>
              </a:rPr>
            </a:br>
            <a:r>
              <a:rPr lang="en-GB" sz="1100" b="1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ExtraBold" pitchFamily="2" charset="77"/>
              </a:rPr>
              <a:t>FREELANCE PORTFOLIO</a:t>
            </a:r>
            <a:r>
              <a:rPr lang="en-US" sz="1100" b="1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ExtraBold" pitchFamily="2" charset="77"/>
              </a:rPr>
              <a:t> 2013 - 2021</a:t>
            </a:r>
            <a:endParaRPr lang="en-GB" sz="1600" b="1" spc="300" dirty="0">
              <a:solidFill>
                <a:schemeClr val="tx1">
                  <a:lumMod val="65000"/>
                  <a:lumOff val="35000"/>
                </a:schemeClr>
              </a:solidFill>
              <a:latin typeface="Montserrat Extra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981206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85DD72-1964-16B1-7EA7-9421411DC7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 descr="A black and white logo&#10;&#10;AI-generated content may be incorrect.">
            <a:extLst>
              <a:ext uri="{FF2B5EF4-FFF2-40B4-BE49-F238E27FC236}">
                <a16:creationId xmlns:a16="http://schemas.microsoft.com/office/drawing/2014/main" id="{B9EFE523-A4C6-B792-0276-F6623DFEF2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357" y="2382448"/>
            <a:ext cx="1801778" cy="1801778"/>
          </a:xfrm>
          <a:prstGeom prst="rect">
            <a:avLst/>
          </a:prstGeom>
        </p:spPr>
      </p:pic>
      <p:pic>
        <p:nvPicPr>
          <p:cNvPr id="41" name="Picture 40" descr="A logo of a company&#10;&#10;AI-generated content may be incorrect.">
            <a:extLst>
              <a:ext uri="{FF2B5EF4-FFF2-40B4-BE49-F238E27FC236}">
                <a16:creationId xmlns:a16="http://schemas.microsoft.com/office/drawing/2014/main" id="{259C27C8-2F18-CC3B-FCFD-FDB42F545B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411" y="4426057"/>
            <a:ext cx="1801778" cy="1801778"/>
          </a:xfrm>
          <a:prstGeom prst="rect">
            <a:avLst/>
          </a:prstGeom>
        </p:spPr>
      </p:pic>
      <p:pic>
        <p:nvPicPr>
          <p:cNvPr id="64" name="Picture 63" descr="A logo for a cruise ship&#10;&#10;AI-generated content may be incorrect.">
            <a:extLst>
              <a:ext uri="{FF2B5EF4-FFF2-40B4-BE49-F238E27FC236}">
                <a16:creationId xmlns:a16="http://schemas.microsoft.com/office/drawing/2014/main" id="{2497938B-4280-E2C2-8185-9CA1DA06CE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260" y="2382448"/>
            <a:ext cx="1801778" cy="1801778"/>
          </a:xfrm>
          <a:prstGeom prst="rect">
            <a:avLst/>
          </a:prstGeom>
        </p:spPr>
      </p:pic>
      <p:pic>
        <p:nvPicPr>
          <p:cNvPr id="42" name="Picture 41" descr="A logo with colorful circles and text&#10;&#10;AI-generated content may be incorrect.">
            <a:extLst>
              <a:ext uri="{FF2B5EF4-FFF2-40B4-BE49-F238E27FC236}">
                <a16:creationId xmlns:a16="http://schemas.microsoft.com/office/drawing/2014/main" id="{A86F3189-F8AF-C0EB-B8F5-52DA6FA849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9614" y="4431783"/>
            <a:ext cx="1801778" cy="1801778"/>
          </a:xfrm>
          <a:prstGeom prst="rect">
            <a:avLst/>
          </a:prstGeom>
        </p:spPr>
      </p:pic>
      <p:pic>
        <p:nvPicPr>
          <p:cNvPr id="44" name="Picture 43" descr="A green apple with a leaf&#10;&#10;AI-generated content may be incorrect.">
            <a:extLst>
              <a:ext uri="{FF2B5EF4-FFF2-40B4-BE49-F238E27FC236}">
                <a16:creationId xmlns:a16="http://schemas.microsoft.com/office/drawing/2014/main" id="{07F2E148-B887-E3AC-DA69-08BFBAF4E5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411" y="2382448"/>
            <a:ext cx="1801778" cy="1801778"/>
          </a:xfrm>
          <a:prstGeom prst="rect">
            <a:avLst/>
          </a:prstGeom>
        </p:spPr>
      </p:pic>
      <p:pic>
        <p:nvPicPr>
          <p:cNvPr id="46" name="Picture 45" descr="A green apple with a bite taken out of it&#10;&#10;AI-generated content may be incorrect.">
            <a:extLst>
              <a:ext uri="{FF2B5EF4-FFF2-40B4-BE49-F238E27FC236}">
                <a16:creationId xmlns:a16="http://schemas.microsoft.com/office/drawing/2014/main" id="{9A734648-580D-B9E5-D90B-957A43A496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450" y="2382448"/>
            <a:ext cx="1801778" cy="1801778"/>
          </a:xfrm>
          <a:prstGeom prst="rect">
            <a:avLst/>
          </a:prstGeom>
        </p:spPr>
      </p:pic>
      <p:pic>
        <p:nvPicPr>
          <p:cNvPr id="48" name="Picture 47" descr="A company logo with a triangle&#10;&#10;AI-generated content may be incorrect.">
            <a:extLst>
              <a:ext uri="{FF2B5EF4-FFF2-40B4-BE49-F238E27FC236}">
                <a16:creationId xmlns:a16="http://schemas.microsoft.com/office/drawing/2014/main" id="{B1A4DCA4-D2EC-8C37-BBAB-F09F5AA0A8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579" y="2382448"/>
            <a:ext cx="1801778" cy="1801778"/>
          </a:xfrm>
          <a:prstGeom prst="rect">
            <a:avLst/>
          </a:prstGeom>
        </p:spPr>
      </p:pic>
      <p:pic>
        <p:nvPicPr>
          <p:cNvPr id="56" name="Picture 55" descr="A logo for a company&#10;&#10;AI-generated content may be incorrect.">
            <a:extLst>
              <a:ext uri="{FF2B5EF4-FFF2-40B4-BE49-F238E27FC236}">
                <a16:creationId xmlns:a16="http://schemas.microsoft.com/office/drawing/2014/main" id="{4E7B13B2-A8F1-EFAE-85C1-5FDC1A7660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840" y="4431783"/>
            <a:ext cx="1801778" cy="1801778"/>
          </a:xfrm>
          <a:prstGeom prst="rect">
            <a:avLst/>
          </a:prstGeom>
        </p:spPr>
      </p:pic>
      <p:pic>
        <p:nvPicPr>
          <p:cNvPr id="60" name="Picture 59" descr="A green and white logo&#10;&#10;AI-generated content may be incorrect.">
            <a:extLst>
              <a:ext uri="{FF2B5EF4-FFF2-40B4-BE49-F238E27FC236}">
                <a16:creationId xmlns:a16="http://schemas.microsoft.com/office/drawing/2014/main" id="{D52D1FC4-9188-4279-66E1-1D8D3206EC5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450" y="4431785"/>
            <a:ext cx="1801778" cy="180177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88066DB-8EDA-7D9F-1A8D-33C0463D267D}"/>
              </a:ext>
            </a:extLst>
          </p:cNvPr>
          <p:cNvSpPr txBox="1">
            <a:spLocks/>
          </p:cNvSpPr>
          <p:nvPr/>
        </p:nvSpPr>
        <p:spPr>
          <a:xfrm>
            <a:off x="3501152" y="4097151"/>
            <a:ext cx="3603556" cy="2721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t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Bold"/>
                <a:ea typeface="Montserrat Bold"/>
                <a:cs typeface="Montserrat Bold"/>
                <a:sym typeface="Montserrat Bold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9pPr>
          </a:lstStyle>
          <a:p>
            <a:pPr algn="ctr" hangingPunct="1"/>
            <a:r>
              <a:rPr lang="en-US" sz="800" dirty="0">
                <a:latin typeface="Montserrat" pitchFamily="2" charset="77"/>
              </a:rPr>
              <a:t>Client: </a:t>
            </a:r>
            <a:r>
              <a:rPr lang="en-US" sz="800" dirty="0">
                <a:latin typeface="Montserrat ExtraBold" pitchFamily="2" charset="77"/>
              </a:rPr>
              <a:t>Learn To Lead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41C6878-883D-9B52-71DE-08BA658BF920}"/>
              </a:ext>
            </a:extLst>
          </p:cNvPr>
          <p:cNvCxnSpPr/>
          <p:nvPr/>
        </p:nvCxnSpPr>
        <p:spPr>
          <a:xfrm>
            <a:off x="9010368" y="2513630"/>
            <a:ext cx="0" cy="1670596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8" name="Picture 57" descr="A logo for a car&#10;&#10;AI-generated content may be incorrect.">
            <a:extLst>
              <a:ext uri="{FF2B5EF4-FFF2-40B4-BE49-F238E27FC236}">
                <a16:creationId xmlns:a16="http://schemas.microsoft.com/office/drawing/2014/main" id="{D4A0C346-0080-8E8C-6E34-D343DD05362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935" y="390349"/>
            <a:ext cx="1801778" cy="1801778"/>
          </a:xfrm>
          <a:prstGeom prst="rect">
            <a:avLst/>
          </a:prstGeom>
        </p:spPr>
      </p:pic>
      <p:pic>
        <p:nvPicPr>
          <p:cNvPr id="40" name="Picture 39" descr="A logo with white paper birds&#10;&#10;AI-generated content may be incorrect.">
            <a:extLst>
              <a:ext uri="{FF2B5EF4-FFF2-40B4-BE49-F238E27FC236}">
                <a16:creationId xmlns:a16="http://schemas.microsoft.com/office/drawing/2014/main" id="{9D9B498A-2844-E9D9-FB60-DAFAD0D8C7E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411" y="390349"/>
            <a:ext cx="1801778" cy="1801778"/>
          </a:xfrm>
          <a:prstGeom prst="rect">
            <a:avLst/>
          </a:prstGeom>
        </p:spPr>
      </p:pic>
      <p:pic>
        <p:nvPicPr>
          <p:cNvPr id="50" name="Picture 49" descr="A logo for a company&#10;&#10;AI-generated content may be incorrect.">
            <a:extLst>
              <a:ext uri="{FF2B5EF4-FFF2-40B4-BE49-F238E27FC236}">
                <a16:creationId xmlns:a16="http://schemas.microsoft.com/office/drawing/2014/main" id="{75E355F4-A453-7866-5D97-59B4DCFD6BF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5713" y="390349"/>
            <a:ext cx="1801778" cy="1801778"/>
          </a:xfrm>
          <a:prstGeom prst="rect">
            <a:avLst/>
          </a:prstGeom>
        </p:spPr>
      </p:pic>
      <p:pic>
        <p:nvPicPr>
          <p:cNvPr id="62" name="Picture 61" descr="A logo for a community&#10;&#10;AI-generated content may be incorrect.">
            <a:extLst>
              <a:ext uri="{FF2B5EF4-FFF2-40B4-BE49-F238E27FC236}">
                <a16:creationId xmlns:a16="http://schemas.microsoft.com/office/drawing/2014/main" id="{ACDBCEFD-E1EC-E5AE-B8DB-DB0B6EA5C29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450" y="390349"/>
            <a:ext cx="1801778" cy="1801778"/>
          </a:xfrm>
          <a:prstGeom prst="rect">
            <a:avLst/>
          </a:prstGeom>
        </p:spPr>
      </p:pic>
      <p:pic>
        <p:nvPicPr>
          <p:cNvPr id="6" name="Picture 5" descr="A close-up of a logo&#10;&#10;AI-generated content may be incorrect.">
            <a:extLst>
              <a:ext uri="{FF2B5EF4-FFF2-40B4-BE49-F238E27FC236}">
                <a16:creationId xmlns:a16="http://schemas.microsoft.com/office/drawing/2014/main" id="{8F997AA9-4725-D3C6-9B39-63FD1244712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7491" y="390349"/>
            <a:ext cx="1801778" cy="180177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26BF2CD-6AD2-CFE7-A2C7-8AE8FC3D31CE}"/>
              </a:ext>
            </a:extLst>
          </p:cNvPr>
          <p:cNvSpPr txBox="1">
            <a:spLocks/>
          </p:cNvSpPr>
          <p:nvPr/>
        </p:nvSpPr>
        <p:spPr>
          <a:xfrm>
            <a:off x="1552218" y="2146048"/>
            <a:ext cx="3603556" cy="2721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t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Bold"/>
                <a:ea typeface="Montserrat Bold"/>
                <a:cs typeface="Montserrat Bold"/>
                <a:sym typeface="Montserrat Bold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9pPr>
          </a:lstStyle>
          <a:p>
            <a:pPr algn="ctr" hangingPunct="1"/>
            <a:r>
              <a:rPr lang="en-US" sz="800" dirty="0">
                <a:latin typeface="Montserrat" pitchFamily="2" charset="77"/>
              </a:rPr>
              <a:t>Client: </a:t>
            </a:r>
            <a:r>
              <a:rPr lang="en-US" sz="800" dirty="0">
                <a:latin typeface="Montserrat ExtraBold" pitchFamily="2" charset="77"/>
              </a:rPr>
              <a:t>Woolworths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C84A457-FD39-6528-5F2B-833563EC86D7}"/>
              </a:ext>
            </a:extLst>
          </p:cNvPr>
          <p:cNvSpPr txBox="1">
            <a:spLocks/>
          </p:cNvSpPr>
          <p:nvPr/>
        </p:nvSpPr>
        <p:spPr>
          <a:xfrm>
            <a:off x="6374824" y="2146048"/>
            <a:ext cx="3603556" cy="2721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t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Bold"/>
                <a:ea typeface="Montserrat Bold"/>
                <a:cs typeface="Montserrat Bold"/>
                <a:sym typeface="Montserrat Bold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9pPr>
          </a:lstStyle>
          <a:p>
            <a:pPr algn="ctr" hangingPunct="1"/>
            <a:r>
              <a:rPr lang="en-US" sz="800" dirty="0">
                <a:latin typeface="Montserrat" pitchFamily="2" charset="77"/>
              </a:rPr>
              <a:t>Client: </a:t>
            </a:r>
            <a:r>
              <a:rPr lang="en-US" sz="800" dirty="0">
                <a:latin typeface="Montserrat ExtraBold" pitchFamily="2" charset="77"/>
              </a:rPr>
              <a:t>Volkswagen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247AAD9-E15E-772A-B4A7-B9A21CB7FBDA}"/>
              </a:ext>
            </a:extLst>
          </p:cNvPr>
          <p:cNvCxnSpPr>
            <a:cxnSpLocks/>
          </p:cNvCxnSpPr>
          <p:nvPr/>
        </p:nvCxnSpPr>
        <p:spPr>
          <a:xfrm>
            <a:off x="5389614" y="455940"/>
            <a:ext cx="0" cy="1670596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C8F9935-C1FD-FE9F-EF17-B7E823A51AC8}"/>
              </a:ext>
            </a:extLst>
          </p:cNvPr>
          <p:cNvCxnSpPr/>
          <p:nvPr/>
        </p:nvCxnSpPr>
        <p:spPr>
          <a:xfrm>
            <a:off x="7312960" y="4562965"/>
            <a:ext cx="0" cy="1670596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E0CC021-4EF3-FF8E-D5D7-C08C2AFDA6E6}"/>
              </a:ext>
            </a:extLst>
          </p:cNvPr>
          <p:cNvCxnSpPr/>
          <p:nvPr/>
        </p:nvCxnSpPr>
        <p:spPr>
          <a:xfrm>
            <a:off x="5236153" y="4480766"/>
            <a:ext cx="0" cy="1670596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itle 1">
            <a:extLst>
              <a:ext uri="{FF2B5EF4-FFF2-40B4-BE49-F238E27FC236}">
                <a16:creationId xmlns:a16="http://schemas.microsoft.com/office/drawing/2014/main" id="{A51125A7-7421-F2CF-4FEA-C8CBB9A3207B}"/>
              </a:ext>
            </a:extLst>
          </p:cNvPr>
          <p:cNvSpPr txBox="1">
            <a:spLocks/>
          </p:cNvSpPr>
          <p:nvPr/>
        </p:nvSpPr>
        <p:spPr>
          <a:xfrm>
            <a:off x="2612054" y="6192119"/>
            <a:ext cx="1778195" cy="2721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t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Bold"/>
                <a:ea typeface="Montserrat Bold"/>
                <a:cs typeface="Montserrat Bold"/>
                <a:sym typeface="Montserrat Bold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9pPr>
          </a:lstStyle>
          <a:p>
            <a:pPr algn="ctr" hangingPunct="1"/>
            <a:r>
              <a:rPr lang="en-US" sz="800" dirty="0">
                <a:latin typeface="Montserrat" pitchFamily="2" charset="77"/>
              </a:rPr>
              <a:t>Client: </a:t>
            </a:r>
            <a:r>
              <a:rPr lang="en-US" sz="800" dirty="0">
                <a:latin typeface="Montserrat ExtraBold" pitchFamily="2" charset="77"/>
              </a:rPr>
              <a:t>The Foschini Group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804A3F41-C56D-95B4-D18F-2B76BA1F3A06}"/>
              </a:ext>
            </a:extLst>
          </p:cNvPr>
          <p:cNvSpPr txBox="1">
            <a:spLocks/>
          </p:cNvSpPr>
          <p:nvPr/>
        </p:nvSpPr>
        <p:spPr>
          <a:xfrm>
            <a:off x="7522631" y="6192119"/>
            <a:ext cx="1778195" cy="2721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t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Bold"/>
                <a:ea typeface="Montserrat Bold"/>
                <a:cs typeface="Montserrat Bold"/>
                <a:sym typeface="Montserrat Bold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9pPr>
          </a:lstStyle>
          <a:p>
            <a:pPr algn="ctr" hangingPunct="1"/>
            <a:r>
              <a:rPr lang="en-US" sz="800" dirty="0">
                <a:latin typeface="Montserrat" pitchFamily="2" charset="77"/>
              </a:rPr>
              <a:t>Client: </a:t>
            </a:r>
            <a:r>
              <a:rPr lang="en-US" sz="800" dirty="0">
                <a:latin typeface="Montserrat ExtraBold" pitchFamily="2" charset="77"/>
              </a:rPr>
              <a:t>Sun International</a:t>
            </a: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12AA8F3D-0BCE-27BF-7C12-3F7A5B045A2B}"/>
              </a:ext>
            </a:extLst>
          </p:cNvPr>
          <p:cNvSpPr txBox="1">
            <a:spLocks/>
          </p:cNvSpPr>
          <p:nvPr/>
        </p:nvSpPr>
        <p:spPr>
          <a:xfrm>
            <a:off x="354800" y="185738"/>
            <a:ext cx="4673600" cy="227012"/>
          </a:xfrm>
          <a:prstGeom prst="rect">
            <a:avLst/>
          </a:prstGeom>
        </p:spPr>
        <p:txBody>
          <a:bodyPr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ExtraBold" pitchFamily="2" charset="77"/>
              </a:rPr>
              <a:t>LOGO DESIGN :: SYMBOL</a:t>
            </a:r>
          </a:p>
        </p:txBody>
      </p:sp>
      <p:pic>
        <p:nvPicPr>
          <p:cNvPr id="47" name="Picture 46" descr="A seal with a hat and a glass of champagne&#10;&#10;AI-generated content may be incorrect.">
            <a:extLst>
              <a:ext uri="{FF2B5EF4-FFF2-40B4-BE49-F238E27FC236}">
                <a16:creationId xmlns:a16="http://schemas.microsoft.com/office/drawing/2014/main" id="{6D31C451-378E-7849-31AE-F369AB86CD4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4187" y="4426057"/>
            <a:ext cx="1801778" cy="1801778"/>
          </a:xfrm>
          <a:prstGeom prst="rect">
            <a:avLst/>
          </a:prstGeom>
        </p:spPr>
      </p:pic>
      <p:sp>
        <p:nvSpPr>
          <p:cNvPr id="49" name="Title 1">
            <a:extLst>
              <a:ext uri="{FF2B5EF4-FFF2-40B4-BE49-F238E27FC236}">
                <a16:creationId xmlns:a16="http://schemas.microsoft.com/office/drawing/2014/main" id="{0240FC0C-342A-12A5-8FBC-4575E80A679D}"/>
              </a:ext>
            </a:extLst>
          </p:cNvPr>
          <p:cNvSpPr txBox="1">
            <a:spLocks/>
          </p:cNvSpPr>
          <p:nvPr/>
        </p:nvSpPr>
        <p:spPr>
          <a:xfrm>
            <a:off x="9309486" y="6192119"/>
            <a:ext cx="1778195" cy="2721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t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Bold"/>
                <a:ea typeface="Montserrat Bold"/>
                <a:cs typeface="Montserrat Bold"/>
                <a:sym typeface="Montserrat Bold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9pPr>
          </a:lstStyle>
          <a:p>
            <a:pPr algn="ctr" hangingPunct="1"/>
            <a:r>
              <a:rPr lang="en-US" sz="800" dirty="0">
                <a:latin typeface="Montserrat" pitchFamily="2" charset="77"/>
              </a:rPr>
              <a:t>Client: </a:t>
            </a:r>
            <a:r>
              <a:rPr lang="en-US" sz="800" dirty="0">
                <a:latin typeface="Montserrat ExtraBold" pitchFamily="2" charset="77"/>
              </a:rPr>
              <a:t>Table Bay Hotel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B8A31B-2022-7EB4-D0CA-D95EF00585C7}"/>
              </a:ext>
            </a:extLst>
          </p:cNvPr>
          <p:cNvSpPr txBox="1">
            <a:spLocks/>
          </p:cNvSpPr>
          <p:nvPr/>
        </p:nvSpPr>
        <p:spPr>
          <a:xfrm>
            <a:off x="5375053" y="6192119"/>
            <a:ext cx="1778195" cy="2721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t">
            <a:norm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41596C"/>
                </a:solidFill>
                <a:effectLst/>
                <a:uFillTx/>
                <a:latin typeface="Montserrat Bold"/>
                <a:ea typeface="Montserrat Bold"/>
                <a:cs typeface="Montserrat Bold"/>
                <a:sym typeface="Montserrat Bold"/>
              </a:defRPr>
            </a:lvl1pPr>
            <a:lvl2pPr marL="0" marR="0" indent="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41596C"/>
                </a:solidFill>
                <a:effectLst/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2pPr>
            <a:lvl3pPr marL="0" marR="0" indent="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41596C"/>
                </a:solidFill>
                <a:effectLst/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3pPr>
            <a:lvl4pPr marL="0" marR="0" indent="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41596C"/>
                </a:solidFill>
                <a:effectLst/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4pPr>
            <a:lvl5pPr marL="0" marR="0" indent="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41596C"/>
                </a:solidFill>
                <a:effectLst/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5pPr>
            <a:lvl6pPr marL="0" marR="0" indent="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41596C"/>
                </a:solidFill>
                <a:effectLst/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6pPr>
            <a:lvl7pPr marL="0" marR="0" indent="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41596C"/>
                </a:solidFill>
                <a:effectLst/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7pPr>
            <a:lvl8pPr marL="0" marR="0" indent="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41596C"/>
                </a:solidFill>
                <a:effectLst/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8pPr>
            <a:lvl9pPr marL="0" marR="0" indent="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41596C"/>
                </a:solidFill>
                <a:effectLst/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9pPr>
          </a:lstStyle>
          <a:p>
            <a:pPr algn="ctr" hangingPunct="1"/>
            <a:r>
              <a:rPr lang="en-US" sz="800" dirty="0">
                <a:latin typeface="Montserrat" pitchFamily="2" charset="77"/>
              </a:rPr>
              <a:t>Client: </a:t>
            </a:r>
            <a:r>
              <a:rPr lang="en-US" sz="800" dirty="0">
                <a:latin typeface="Montserrat ExtraBold" pitchFamily="2" charset="77"/>
              </a:rPr>
              <a:t>The City Of Cape Town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1CAD9D0-EFA3-FF53-2937-0B803CAFF78C}"/>
              </a:ext>
            </a:extLst>
          </p:cNvPr>
          <p:cNvSpPr txBox="1">
            <a:spLocks/>
          </p:cNvSpPr>
          <p:nvPr/>
        </p:nvSpPr>
        <p:spPr>
          <a:xfrm>
            <a:off x="9212998" y="4097151"/>
            <a:ext cx="1778195" cy="2721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t">
            <a:norm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41596C"/>
                </a:solidFill>
                <a:effectLst/>
                <a:uFillTx/>
                <a:latin typeface="Montserrat Bold"/>
                <a:ea typeface="Montserrat Bold"/>
                <a:cs typeface="Montserrat Bold"/>
                <a:sym typeface="Montserrat Bold"/>
              </a:defRPr>
            </a:lvl1pPr>
            <a:lvl2pPr marL="0" marR="0" indent="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41596C"/>
                </a:solidFill>
                <a:effectLst/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2pPr>
            <a:lvl3pPr marL="0" marR="0" indent="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41596C"/>
                </a:solidFill>
                <a:effectLst/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3pPr>
            <a:lvl4pPr marL="0" marR="0" indent="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41596C"/>
                </a:solidFill>
                <a:effectLst/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4pPr>
            <a:lvl5pPr marL="0" marR="0" indent="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41596C"/>
                </a:solidFill>
                <a:effectLst/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5pPr>
            <a:lvl6pPr marL="0" marR="0" indent="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41596C"/>
                </a:solidFill>
                <a:effectLst/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6pPr>
            <a:lvl7pPr marL="0" marR="0" indent="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41596C"/>
                </a:solidFill>
                <a:effectLst/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7pPr>
            <a:lvl8pPr marL="0" marR="0" indent="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41596C"/>
                </a:solidFill>
                <a:effectLst/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8pPr>
            <a:lvl9pPr marL="0" marR="0" indent="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41596C"/>
                </a:solidFill>
                <a:effectLst/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9pPr>
          </a:lstStyle>
          <a:p>
            <a:pPr algn="ctr" hangingPunct="1"/>
            <a:r>
              <a:rPr lang="en-US" sz="800" dirty="0">
                <a:latin typeface="Montserrat" pitchFamily="2" charset="77"/>
              </a:rPr>
              <a:t>Client: </a:t>
            </a:r>
            <a:r>
              <a:rPr lang="en-US" sz="800" dirty="0" err="1">
                <a:latin typeface="Montserrat ExtraBold" pitchFamily="2" charset="77"/>
              </a:rPr>
              <a:t>GrandWest</a:t>
            </a:r>
            <a:endParaRPr lang="en-US" sz="800" dirty="0">
              <a:latin typeface="Montserrat Extra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40258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76" descr="A logo with a rainbow&#10;&#10;AI-generated content may be incorrect.">
            <a:extLst>
              <a:ext uri="{FF2B5EF4-FFF2-40B4-BE49-F238E27FC236}">
                <a16:creationId xmlns:a16="http://schemas.microsoft.com/office/drawing/2014/main" id="{DAFDD1BE-1D30-4457-6504-8FDB7C2301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45" y="2580143"/>
            <a:ext cx="1801778" cy="1801778"/>
          </a:xfrm>
          <a:prstGeom prst="rect">
            <a:avLst/>
          </a:prstGeom>
        </p:spPr>
      </p:pic>
      <p:pic>
        <p:nvPicPr>
          <p:cNvPr id="78" name="Picture 77" descr="A logo with a rainbow in the middle&#10;&#10;AI-generated content may be incorrect.">
            <a:extLst>
              <a:ext uri="{FF2B5EF4-FFF2-40B4-BE49-F238E27FC236}">
                <a16:creationId xmlns:a16="http://schemas.microsoft.com/office/drawing/2014/main" id="{DD594596-E105-30A2-7BAD-2317D53D5A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174" y="2580143"/>
            <a:ext cx="1801778" cy="1801778"/>
          </a:xfrm>
          <a:prstGeom prst="rect">
            <a:avLst/>
          </a:prstGeom>
        </p:spPr>
      </p:pic>
      <p:sp>
        <p:nvSpPr>
          <p:cNvPr id="79" name="Title 1">
            <a:extLst>
              <a:ext uri="{FF2B5EF4-FFF2-40B4-BE49-F238E27FC236}">
                <a16:creationId xmlns:a16="http://schemas.microsoft.com/office/drawing/2014/main" id="{3A80C8E6-2288-B514-7370-3E561A50576E}"/>
              </a:ext>
            </a:extLst>
          </p:cNvPr>
          <p:cNvSpPr txBox="1">
            <a:spLocks/>
          </p:cNvSpPr>
          <p:nvPr/>
        </p:nvSpPr>
        <p:spPr>
          <a:xfrm>
            <a:off x="3531970" y="4346550"/>
            <a:ext cx="3603556" cy="2721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t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Bold"/>
                <a:ea typeface="Montserrat Bold"/>
                <a:cs typeface="Montserrat Bold"/>
                <a:sym typeface="Montserrat Bold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9pPr>
          </a:lstStyle>
          <a:p>
            <a:pPr algn="ctr" hangingPunct="1"/>
            <a:r>
              <a:rPr lang="en-US" sz="800" dirty="0">
                <a:latin typeface="Montserrat" pitchFamily="2" charset="77"/>
              </a:rPr>
              <a:t>Client: </a:t>
            </a:r>
            <a:r>
              <a:rPr lang="en-US" sz="800" dirty="0">
                <a:latin typeface="Montserrat ExtraBold" pitchFamily="2" charset="77"/>
              </a:rPr>
              <a:t>The Rainbow Academy</a:t>
            </a:r>
          </a:p>
        </p:txBody>
      </p:sp>
      <p:pic>
        <p:nvPicPr>
          <p:cNvPr id="71" name="Picture 70" descr="A black circle with gold text&#10;&#10;AI-generated content may be incorrect.">
            <a:extLst>
              <a:ext uri="{FF2B5EF4-FFF2-40B4-BE49-F238E27FC236}">
                <a16:creationId xmlns:a16="http://schemas.microsoft.com/office/drawing/2014/main" id="{A2171540-44E8-1264-171D-688DE1D4B4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174" y="4583295"/>
            <a:ext cx="1801778" cy="1801778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184C001-08AE-104F-C3C8-DD5C08F00C0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54800" y="185738"/>
            <a:ext cx="4673600" cy="227012"/>
          </a:xfrm>
          <a:prstGeom prst="rect">
            <a:avLst/>
          </a:prstGeom>
        </p:spPr>
        <p:txBody>
          <a:bodyPr anchor="t">
            <a:normAutofit fontScale="90000"/>
          </a:bodyPr>
          <a:lstStyle/>
          <a:p>
            <a:r>
              <a:rPr lang="en-US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ExtraBold" pitchFamily="2" charset="77"/>
              </a:rPr>
              <a:t>LOGO DESIGN :: TYPOGRAPHICAL</a:t>
            </a:r>
          </a:p>
        </p:txBody>
      </p:sp>
      <p:pic>
        <p:nvPicPr>
          <p:cNvPr id="5" name="Picture 4" descr="A black and red logo&#10;&#10;AI-generated content may be incorrect.">
            <a:extLst>
              <a:ext uri="{FF2B5EF4-FFF2-40B4-BE49-F238E27FC236}">
                <a16:creationId xmlns:a16="http://schemas.microsoft.com/office/drawing/2014/main" id="{B07D641E-9631-1B70-56AA-C5C91A4F5D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94" y="528035"/>
            <a:ext cx="1801778" cy="1801778"/>
          </a:xfrm>
          <a:prstGeom prst="rect">
            <a:avLst/>
          </a:prstGeom>
        </p:spPr>
      </p:pic>
      <p:pic>
        <p:nvPicPr>
          <p:cNvPr id="8" name="Picture 7" descr="A close-up of a sign&#10;&#10;AI-generated content may be incorrect.">
            <a:extLst>
              <a:ext uri="{FF2B5EF4-FFF2-40B4-BE49-F238E27FC236}">
                <a16:creationId xmlns:a16="http://schemas.microsoft.com/office/drawing/2014/main" id="{615F000E-2E40-C643-3940-8E2DCEBC4D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174" y="528035"/>
            <a:ext cx="1801778" cy="1801778"/>
          </a:xfrm>
          <a:prstGeom prst="rect">
            <a:avLst/>
          </a:prstGeom>
        </p:spPr>
      </p:pic>
      <p:pic>
        <p:nvPicPr>
          <p:cNvPr id="10" name="Picture 9" descr="A logo for a barbeque&#10;&#10;AI-generated content may be incorrect.">
            <a:extLst>
              <a:ext uri="{FF2B5EF4-FFF2-40B4-BE49-F238E27FC236}">
                <a16:creationId xmlns:a16="http://schemas.microsoft.com/office/drawing/2014/main" id="{3BC7B6C6-963C-75D8-6BAA-5AF4974E0D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45" y="528035"/>
            <a:ext cx="1801778" cy="1801778"/>
          </a:xfrm>
          <a:prstGeom prst="rect">
            <a:avLst/>
          </a:prstGeom>
        </p:spPr>
      </p:pic>
      <p:pic>
        <p:nvPicPr>
          <p:cNvPr id="12" name="Picture 11" descr="A wood surface with text&#10;&#10;AI-generated content may be incorrect.">
            <a:extLst>
              <a:ext uri="{FF2B5EF4-FFF2-40B4-BE49-F238E27FC236}">
                <a16:creationId xmlns:a16="http://schemas.microsoft.com/office/drawing/2014/main" id="{71E16726-5C04-4955-7ADB-6AFEC2CA03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163" y="528035"/>
            <a:ext cx="1801778" cy="1801778"/>
          </a:xfrm>
          <a:prstGeom prst="rect">
            <a:avLst/>
          </a:prstGeom>
        </p:spPr>
      </p:pic>
      <p:pic>
        <p:nvPicPr>
          <p:cNvPr id="14" name="Picture 13" descr="A close-up of a sign&#10;&#10;AI-generated content may be incorrect.">
            <a:extLst>
              <a:ext uri="{FF2B5EF4-FFF2-40B4-BE49-F238E27FC236}">
                <a16:creationId xmlns:a16="http://schemas.microsoft.com/office/drawing/2014/main" id="{8E972BDE-52F2-8A06-CFB5-171AD6BB29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217" y="528035"/>
            <a:ext cx="1801778" cy="1801778"/>
          </a:xfrm>
          <a:prstGeom prst="rect">
            <a:avLst/>
          </a:prstGeom>
        </p:spPr>
      </p:pic>
      <p:pic>
        <p:nvPicPr>
          <p:cNvPr id="16" name="Picture 15" descr="A black and white logo with a pair of scissors&#10;&#10;AI-generated content may be incorrect.">
            <a:extLst>
              <a:ext uri="{FF2B5EF4-FFF2-40B4-BE49-F238E27FC236}">
                <a16:creationId xmlns:a16="http://schemas.microsoft.com/office/drawing/2014/main" id="{17667116-F04D-7A5F-64BD-66A0BB1C9A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94" y="2621458"/>
            <a:ext cx="1801778" cy="1801778"/>
          </a:xfrm>
          <a:prstGeom prst="rect">
            <a:avLst/>
          </a:prstGeom>
        </p:spPr>
      </p:pic>
      <p:pic>
        <p:nvPicPr>
          <p:cNvPr id="34" name="Picture 33" descr="A close-up of a logo&#10;&#10;AI-generated content may be incorrect.">
            <a:extLst>
              <a:ext uri="{FF2B5EF4-FFF2-40B4-BE49-F238E27FC236}">
                <a16:creationId xmlns:a16="http://schemas.microsoft.com/office/drawing/2014/main" id="{52BB9D24-2FB5-B7E8-0DC9-E19A7657438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163" y="2621458"/>
            <a:ext cx="1801778" cy="1801778"/>
          </a:xfrm>
          <a:prstGeom prst="rect">
            <a:avLst/>
          </a:prstGeom>
        </p:spPr>
      </p:pic>
      <p:pic>
        <p:nvPicPr>
          <p:cNvPr id="26" name="Picture 25" descr="A logo for a crossfit company&#10;&#10;AI-generated content may be incorrect.">
            <a:extLst>
              <a:ext uri="{FF2B5EF4-FFF2-40B4-BE49-F238E27FC236}">
                <a16:creationId xmlns:a16="http://schemas.microsoft.com/office/drawing/2014/main" id="{37907D95-06B6-258D-4B08-E53CB144D34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94" y="4583295"/>
            <a:ext cx="1801778" cy="1801778"/>
          </a:xfrm>
          <a:prstGeom prst="rect">
            <a:avLst/>
          </a:prstGeom>
        </p:spPr>
      </p:pic>
      <p:pic>
        <p:nvPicPr>
          <p:cNvPr id="30" name="Picture 29" descr="A black and white logo&#10;&#10;AI-generated content may be incorrect.">
            <a:extLst>
              <a:ext uri="{FF2B5EF4-FFF2-40B4-BE49-F238E27FC236}">
                <a16:creationId xmlns:a16="http://schemas.microsoft.com/office/drawing/2014/main" id="{1A14DD9F-39DA-16CC-4587-A7EB82674AC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45" y="4583295"/>
            <a:ext cx="1801778" cy="1801778"/>
          </a:xfrm>
          <a:prstGeom prst="rect">
            <a:avLst/>
          </a:prstGeom>
        </p:spPr>
      </p:pic>
      <p:pic>
        <p:nvPicPr>
          <p:cNvPr id="32" name="Picture 31" descr="A logo for a children's company&#10;&#10;AI-generated content may be incorrect.">
            <a:extLst>
              <a:ext uri="{FF2B5EF4-FFF2-40B4-BE49-F238E27FC236}">
                <a16:creationId xmlns:a16="http://schemas.microsoft.com/office/drawing/2014/main" id="{BFA20270-B461-D4A3-373A-15474FFE7DF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163" y="4583295"/>
            <a:ext cx="1801778" cy="1801778"/>
          </a:xfrm>
          <a:prstGeom prst="rect">
            <a:avLst/>
          </a:prstGeom>
        </p:spPr>
      </p:pic>
      <p:pic>
        <p:nvPicPr>
          <p:cNvPr id="70" name="Picture 69" descr="A logo with text on it&#10;&#10;AI-generated content may be incorrect.">
            <a:extLst>
              <a:ext uri="{FF2B5EF4-FFF2-40B4-BE49-F238E27FC236}">
                <a16:creationId xmlns:a16="http://schemas.microsoft.com/office/drawing/2014/main" id="{674FD8BB-E9DA-BFCA-AC4E-F8AB1B9BDBC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217" y="2621458"/>
            <a:ext cx="1801778" cy="1801778"/>
          </a:xfrm>
          <a:prstGeom prst="rect">
            <a:avLst/>
          </a:prstGeom>
        </p:spPr>
      </p:pic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89192B68-BBF9-273C-7AA7-01B670FB24A4}"/>
              </a:ext>
            </a:extLst>
          </p:cNvPr>
          <p:cNvCxnSpPr/>
          <p:nvPr/>
        </p:nvCxnSpPr>
        <p:spPr>
          <a:xfrm>
            <a:off x="5180980" y="662084"/>
            <a:ext cx="0" cy="1670596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56A5283E-B343-0DE7-FA7A-EBE167774AE5}"/>
              </a:ext>
            </a:extLst>
          </p:cNvPr>
          <p:cNvCxnSpPr/>
          <p:nvPr/>
        </p:nvCxnSpPr>
        <p:spPr>
          <a:xfrm>
            <a:off x="9249641" y="662084"/>
            <a:ext cx="0" cy="1670596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EC2BF377-1B0F-CEC4-D584-D927EBCF6EAE}"/>
              </a:ext>
            </a:extLst>
          </p:cNvPr>
          <p:cNvCxnSpPr/>
          <p:nvPr/>
        </p:nvCxnSpPr>
        <p:spPr>
          <a:xfrm>
            <a:off x="9249641" y="2684900"/>
            <a:ext cx="0" cy="1670596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C20D16BC-88FB-536B-6E2F-0FD67BFF92DE}"/>
              </a:ext>
            </a:extLst>
          </p:cNvPr>
          <p:cNvCxnSpPr/>
          <p:nvPr/>
        </p:nvCxnSpPr>
        <p:spPr>
          <a:xfrm>
            <a:off x="7194338" y="2684900"/>
            <a:ext cx="0" cy="1670596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8ECB9256-5EDD-EFD0-966E-0C8C4E08A918}"/>
              </a:ext>
            </a:extLst>
          </p:cNvPr>
          <p:cNvCxnSpPr/>
          <p:nvPr/>
        </p:nvCxnSpPr>
        <p:spPr>
          <a:xfrm>
            <a:off x="2983065" y="2684900"/>
            <a:ext cx="0" cy="1670596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63107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892674-D7EC-4384-178C-84E3EDC183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itle 1">
            <a:extLst>
              <a:ext uri="{FF2B5EF4-FFF2-40B4-BE49-F238E27FC236}">
                <a16:creationId xmlns:a16="http://schemas.microsoft.com/office/drawing/2014/main" id="{F3F9C1BF-AAB0-0880-EB6C-D00C4973256B}"/>
              </a:ext>
            </a:extLst>
          </p:cNvPr>
          <p:cNvSpPr txBox="1">
            <a:spLocks/>
          </p:cNvSpPr>
          <p:nvPr/>
        </p:nvSpPr>
        <p:spPr>
          <a:xfrm>
            <a:off x="4406270" y="3156884"/>
            <a:ext cx="3603556" cy="2721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t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Bold"/>
                <a:ea typeface="Montserrat Bold"/>
                <a:cs typeface="Montserrat Bold"/>
                <a:sym typeface="Montserrat Bold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9pPr>
          </a:lstStyle>
          <a:p>
            <a:pPr algn="ctr" hangingPunct="1"/>
            <a:r>
              <a:rPr lang="en-US" sz="800" dirty="0">
                <a:latin typeface="Montserrat" pitchFamily="2" charset="77"/>
              </a:rPr>
              <a:t>Client: </a:t>
            </a:r>
            <a:r>
              <a:rPr lang="en-US" sz="800" dirty="0">
                <a:latin typeface="Montserrat ExtraBold" pitchFamily="2" charset="77"/>
              </a:rPr>
              <a:t>Ogilvy In-house Coffee Table Book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2243659-DFFD-5AEF-1813-B2E7FF29320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54800" y="185738"/>
            <a:ext cx="4673600" cy="227012"/>
          </a:xfrm>
          <a:prstGeom prst="rect">
            <a:avLst/>
          </a:prstGeom>
        </p:spPr>
        <p:txBody>
          <a:bodyPr anchor="t">
            <a:normAutofit fontScale="90000"/>
          </a:bodyPr>
          <a:lstStyle/>
          <a:p>
            <a:r>
              <a:rPr lang="en-US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ExtraBold" pitchFamily="2" charset="77"/>
              </a:rPr>
              <a:t>EDITORIAL &amp; LAYOUT DESIGN</a:t>
            </a:r>
          </a:p>
        </p:txBody>
      </p:sp>
      <p:pic>
        <p:nvPicPr>
          <p:cNvPr id="4" name="Picture 3" descr="A building with a drawing on it&#10;&#10;AI-generated content may be incorrect.">
            <a:extLst>
              <a:ext uri="{FF2B5EF4-FFF2-40B4-BE49-F238E27FC236}">
                <a16:creationId xmlns:a16="http://schemas.microsoft.com/office/drawing/2014/main" id="{D50F7B9F-F621-15DF-1DB2-00F8FCC9C6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00" y="907932"/>
            <a:ext cx="2869237" cy="215192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7" name="Picture 6" descr="An open book with a picture of a tree&#10;&#10;AI-generated content may be incorrect.">
            <a:extLst>
              <a:ext uri="{FF2B5EF4-FFF2-40B4-BE49-F238E27FC236}">
                <a16:creationId xmlns:a16="http://schemas.microsoft.com/office/drawing/2014/main" id="{2820C7BA-1C17-E33A-DC2F-EF668B6EBF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991" y="907932"/>
            <a:ext cx="2869237" cy="215192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1" name="Picture 10" descr="A black box with a person running&#10;&#10;AI-generated content may be incorrect.">
            <a:extLst>
              <a:ext uri="{FF2B5EF4-FFF2-40B4-BE49-F238E27FC236}">
                <a16:creationId xmlns:a16="http://schemas.microsoft.com/office/drawing/2014/main" id="{069FDF11-F6A2-27D7-49BE-450874BF54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373" y="907932"/>
            <a:ext cx="2869237" cy="215192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053AFB1-63EC-6A41-BFA6-1DB1B088BC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41182" y="907932"/>
            <a:ext cx="2869237" cy="2151927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BED3826-9EF5-337B-9CB1-BB5B2F15D8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800" y="3791332"/>
            <a:ext cx="2869237" cy="214911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6016723-A24E-27E1-BDC0-6843E972D6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41182" y="3791332"/>
            <a:ext cx="2869235" cy="214911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525EACA-B094-4F91-B00C-5116BA77FB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80326" y="3791332"/>
            <a:ext cx="2869234" cy="2149113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F6E7D96-5DF3-32BA-6CEC-DC14B4A2B4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2107" y="3791332"/>
            <a:ext cx="2869237" cy="214911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BC07744A-F194-451D-C1D0-B1CFECF36578}"/>
              </a:ext>
            </a:extLst>
          </p:cNvPr>
          <p:cNvSpPr txBox="1">
            <a:spLocks/>
          </p:cNvSpPr>
          <p:nvPr/>
        </p:nvSpPr>
        <p:spPr>
          <a:xfrm>
            <a:off x="4406270" y="6014384"/>
            <a:ext cx="3603556" cy="2721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t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Bold"/>
                <a:ea typeface="Montserrat Bold"/>
                <a:cs typeface="Montserrat Bold"/>
                <a:sym typeface="Montserrat Bold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9pPr>
          </a:lstStyle>
          <a:p>
            <a:pPr algn="ctr" hangingPunct="1"/>
            <a:r>
              <a:rPr lang="en-US" sz="800" dirty="0">
                <a:latin typeface="Montserrat" pitchFamily="2" charset="77"/>
              </a:rPr>
              <a:t>Client: </a:t>
            </a:r>
            <a:r>
              <a:rPr lang="en-US" sz="800" dirty="0">
                <a:latin typeface="Montserrat ExtraBold" pitchFamily="2" charset="77"/>
              </a:rPr>
              <a:t>Dunes Restaurant</a:t>
            </a:r>
          </a:p>
        </p:txBody>
      </p:sp>
    </p:spTree>
    <p:extLst>
      <p:ext uri="{BB962C8B-B14F-4D97-AF65-F5344CB8AC3E}">
        <p14:creationId xmlns:p14="http://schemas.microsoft.com/office/powerpoint/2010/main" val="34813452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489C5F-2524-B171-A154-865FF58091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itle 1">
            <a:extLst>
              <a:ext uri="{FF2B5EF4-FFF2-40B4-BE49-F238E27FC236}">
                <a16:creationId xmlns:a16="http://schemas.microsoft.com/office/drawing/2014/main" id="{C3519623-111F-D7FA-BB48-693941F54EAC}"/>
              </a:ext>
            </a:extLst>
          </p:cNvPr>
          <p:cNvSpPr txBox="1">
            <a:spLocks/>
          </p:cNvSpPr>
          <p:nvPr/>
        </p:nvSpPr>
        <p:spPr>
          <a:xfrm>
            <a:off x="354800" y="3156884"/>
            <a:ext cx="2869237" cy="2721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t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Bold"/>
                <a:ea typeface="Montserrat Bold"/>
                <a:cs typeface="Montserrat Bold"/>
                <a:sym typeface="Montserrat Bold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9pPr>
          </a:lstStyle>
          <a:p>
            <a:pPr algn="ctr" hangingPunct="1"/>
            <a:r>
              <a:rPr lang="en-US" sz="800" dirty="0">
                <a:latin typeface="Montserrat" pitchFamily="2" charset="77"/>
              </a:rPr>
              <a:t>Client: </a:t>
            </a:r>
            <a:r>
              <a:rPr lang="en-US" sz="800" dirty="0">
                <a:latin typeface="Montserrat ExtraBold" pitchFamily="2" charset="77"/>
              </a:rPr>
              <a:t>The Butcher Man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9BB3D5E-CBAD-E851-7262-F73722DF8C1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54800" y="185738"/>
            <a:ext cx="4673600" cy="227012"/>
          </a:xfrm>
          <a:prstGeom prst="rect">
            <a:avLst/>
          </a:prstGeom>
        </p:spPr>
        <p:txBody>
          <a:bodyPr anchor="t">
            <a:normAutofit fontScale="90000"/>
          </a:bodyPr>
          <a:lstStyle/>
          <a:p>
            <a:r>
              <a:rPr lang="en-US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ExtraBold" pitchFamily="2" charset="77"/>
              </a:rPr>
              <a:t>EDITORIAL &amp; LAYOUT DESIGN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CCD503-C931-C9CF-77F4-B75677BC87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800" y="909339"/>
            <a:ext cx="2869237" cy="214911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550285-62FB-6C9A-8B28-E7463F3B2E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7991" y="909339"/>
            <a:ext cx="2869237" cy="214911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8B33528-F71F-28C3-BB8B-131398D3B8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84373" y="909339"/>
            <a:ext cx="2869237" cy="214911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DB0A747-820F-F35C-74A6-5EC5977EF7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41182" y="909338"/>
            <a:ext cx="2869237" cy="214911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22DFCC5-B4B4-69B9-ED80-E7D6C1AA92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801" y="3791332"/>
            <a:ext cx="2869235" cy="214911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B16C045-DF11-81F4-548F-8D8C9FE31A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41182" y="3791332"/>
            <a:ext cx="2869235" cy="2149113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D88102B-D4ED-C683-AF1E-1DA7DDCC93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80326" y="3791332"/>
            <a:ext cx="2869234" cy="2149112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5A5816E-D16A-D78E-2947-5EB7F7B573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2108" y="3791332"/>
            <a:ext cx="2869235" cy="214911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135EA4B6-1122-3255-4263-9E8FB3C6AD15}"/>
              </a:ext>
            </a:extLst>
          </p:cNvPr>
          <p:cNvSpPr txBox="1">
            <a:spLocks/>
          </p:cNvSpPr>
          <p:nvPr/>
        </p:nvSpPr>
        <p:spPr>
          <a:xfrm>
            <a:off x="2563672" y="6014384"/>
            <a:ext cx="3603556" cy="2721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t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Bold"/>
                <a:ea typeface="Montserrat Bold"/>
                <a:cs typeface="Montserrat Bold"/>
                <a:sym typeface="Montserrat Bold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9pPr>
          </a:lstStyle>
          <a:p>
            <a:pPr algn="ctr" hangingPunct="1"/>
            <a:r>
              <a:rPr lang="en-US" sz="800" dirty="0">
                <a:latin typeface="Montserrat" pitchFamily="2" charset="77"/>
              </a:rPr>
              <a:t>Client: </a:t>
            </a:r>
            <a:r>
              <a:rPr lang="en-US" sz="800" dirty="0" err="1">
                <a:latin typeface="Montserrat ExtraBold" pitchFamily="2" charset="77"/>
              </a:rPr>
              <a:t>BioVac</a:t>
            </a:r>
            <a:endParaRPr lang="en-US" sz="800" dirty="0">
              <a:latin typeface="Montserrat ExtraBold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AB53A6-747A-63F6-C643-F3C8B83CC18A}"/>
              </a:ext>
            </a:extLst>
          </p:cNvPr>
          <p:cNvSpPr txBox="1">
            <a:spLocks/>
          </p:cNvSpPr>
          <p:nvPr/>
        </p:nvSpPr>
        <p:spPr>
          <a:xfrm>
            <a:off x="6241180" y="3156884"/>
            <a:ext cx="2869237" cy="2721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t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Bold"/>
                <a:ea typeface="Montserrat Bold"/>
                <a:cs typeface="Montserrat Bold"/>
                <a:sym typeface="Montserrat Bold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9pPr>
          </a:lstStyle>
          <a:p>
            <a:pPr algn="ctr" hangingPunct="1"/>
            <a:r>
              <a:rPr lang="en-US" sz="800" dirty="0">
                <a:latin typeface="Montserrat" pitchFamily="2" charset="77"/>
              </a:rPr>
              <a:t>Client: </a:t>
            </a:r>
            <a:r>
              <a:rPr lang="en-US" sz="800" dirty="0">
                <a:latin typeface="Montserrat ExtraBold" pitchFamily="2" charset="77"/>
              </a:rPr>
              <a:t>Sticky Fingers BBQ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F4BB4BD-EC42-A08C-FF49-049EA2A6B06C}"/>
              </a:ext>
            </a:extLst>
          </p:cNvPr>
          <p:cNvSpPr txBox="1">
            <a:spLocks/>
          </p:cNvSpPr>
          <p:nvPr/>
        </p:nvSpPr>
        <p:spPr>
          <a:xfrm>
            <a:off x="9180325" y="6014384"/>
            <a:ext cx="2869235" cy="2721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t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Bold"/>
                <a:ea typeface="Montserrat Bold"/>
                <a:cs typeface="Montserrat Bold"/>
                <a:sym typeface="Montserrat Bold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9pPr>
          </a:lstStyle>
          <a:p>
            <a:pPr algn="ctr" hangingPunct="1"/>
            <a:r>
              <a:rPr lang="en-US" sz="800" dirty="0">
                <a:latin typeface="Montserrat" pitchFamily="2" charset="77"/>
              </a:rPr>
              <a:t>Client: </a:t>
            </a:r>
            <a:r>
              <a:rPr lang="en-US" sz="800" dirty="0">
                <a:latin typeface="Montserrat ExtraBold" pitchFamily="2" charset="77"/>
              </a:rPr>
              <a:t>The Mandela Legacy</a:t>
            </a:r>
          </a:p>
        </p:txBody>
      </p:sp>
    </p:spTree>
    <p:extLst>
      <p:ext uri="{BB962C8B-B14F-4D97-AF65-F5344CB8AC3E}">
        <p14:creationId xmlns:p14="http://schemas.microsoft.com/office/powerpoint/2010/main" val="4026891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8AEA9C-66BD-A497-1714-89A87DFD37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itle 1">
            <a:extLst>
              <a:ext uri="{FF2B5EF4-FFF2-40B4-BE49-F238E27FC236}">
                <a16:creationId xmlns:a16="http://schemas.microsoft.com/office/drawing/2014/main" id="{FBC55D7E-982A-2541-D5A2-B00BA0FECAD8}"/>
              </a:ext>
            </a:extLst>
          </p:cNvPr>
          <p:cNvSpPr txBox="1">
            <a:spLocks/>
          </p:cNvSpPr>
          <p:nvPr/>
        </p:nvSpPr>
        <p:spPr>
          <a:xfrm>
            <a:off x="1457500" y="3156884"/>
            <a:ext cx="3603556" cy="2721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t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Bold"/>
                <a:ea typeface="Montserrat Bold"/>
                <a:cs typeface="Montserrat Bold"/>
                <a:sym typeface="Montserrat Bold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9pPr>
          </a:lstStyle>
          <a:p>
            <a:pPr algn="ctr" hangingPunct="1"/>
            <a:r>
              <a:rPr lang="en-US" sz="800" dirty="0">
                <a:latin typeface="Montserrat" pitchFamily="2" charset="77"/>
              </a:rPr>
              <a:t>Client: </a:t>
            </a:r>
            <a:r>
              <a:rPr lang="en-US" sz="800" dirty="0">
                <a:latin typeface="Montserrat ExtraBold" pitchFamily="2" charset="77"/>
              </a:rPr>
              <a:t>Learn To Lead – Training Game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44EFE80-3DDC-9AF4-ABBA-8A123C84A54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54800" y="185738"/>
            <a:ext cx="4673600" cy="227012"/>
          </a:xfrm>
          <a:prstGeom prst="rect">
            <a:avLst/>
          </a:prstGeom>
        </p:spPr>
        <p:txBody>
          <a:bodyPr anchor="t">
            <a:normAutofit fontScale="90000"/>
          </a:bodyPr>
          <a:lstStyle/>
          <a:p>
            <a:r>
              <a:rPr lang="en-US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ExtraBold" pitchFamily="2" charset="77"/>
              </a:rPr>
              <a:t>PACKAGING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40B27A-EE48-DE3B-9FC2-1EEDEAF038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800" y="909339"/>
            <a:ext cx="2869237" cy="214911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26C162-3E13-4C30-78FA-18345F1139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7991" y="909339"/>
            <a:ext cx="2869237" cy="214911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90239E9-4D7B-B635-99DB-0A25501D64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84373" y="909339"/>
            <a:ext cx="2869237" cy="214911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784E8C5-0210-A364-977F-1DB19CAD0E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6293" y="907932"/>
            <a:ext cx="1939015" cy="2151927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79B5F52-2D52-81CE-67A6-7CBA6322E4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801" y="3791332"/>
            <a:ext cx="2869235" cy="214911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21B2E75-724B-85F9-8BA6-D7CAEB733B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41182" y="3791332"/>
            <a:ext cx="2869235" cy="2149113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3257B00-7341-D2C3-6771-807169D314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80326" y="3791332"/>
            <a:ext cx="2869234" cy="2149112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00C9896-1DB2-B0A8-E0D9-14B218D94A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2108" y="3791332"/>
            <a:ext cx="2869235" cy="214911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219D9F1B-BCF4-F511-9109-D26894690CC0}"/>
              </a:ext>
            </a:extLst>
          </p:cNvPr>
          <p:cNvSpPr txBox="1">
            <a:spLocks/>
          </p:cNvSpPr>
          <p:nvPr/>
        </p:nvSpPr>
        <p:spPr>
          <a:xfrm>
            <a:off x="4399006" y="6014384"/>
            <a:ext cx="3603556" cy="2721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t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Bold"/>
                <a:ea typeface="Montserrat Bold"/>
                <a:cs typeface="Montserrat Bold"/>
                <a:sym typeface="Montserrat Bold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9pPr>
          </a:lstStyle>
          <a:p>
            <a:pPr algn="ctr" hangingPunct="1"/>
            <a:r>
              <a:rPr lang="en-US" sz="800" dirty="0">
                <a:latin typeface="Montserrat" pitchFamily="2" charset="77"/>
              </a:rPr>
              <a:t>Client: </a:t>
            </a:r>
            <a:r>
              <a:rPr lang="en-US" sz="800" dirty="0">
                <a:latin typeface="Montserrat ExtraBold" pitchFamily="2" charset="77"/>
              </a:rPr>
              <a:t>Unity Body Care (concept work)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14D3F8-7E3B-9D59-18B3-1964DA66664E}"/>
              </a:ext>
            </a:extLst>
          </p:cNvPr>
          <p:cNvSpPr txBox="1">
            <a:spLocks/>
          </p:cNvSpPr>
          <p:nvPr/>
        </p:nvSpPr>
        <p:spPr>
          <a:xfrm>
            <a:off x="6706293" y="3156884"/>
            <a:ext cx="1939015" cy="2721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t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Bold"/>
                <a:ea typeface="Montserrat Bold"/>
                <a:cs typeface="Montserrat Bold"/>
                <a:sym typeface="Montserrat Bold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9pPr>
          </a:lstStyle>
          <a:p>
            <a:pPr algn="ctr" hangingPunct="1"/>
            <a:r>
              <a:rPr lang="en-US" sz="800" dirty="0">
                <a:latin typeface="Montserrat" pitchFamily="2" charset="77"/>
              </a:rPr>
              <a:t>Client: </a:t>
            </a:r>
            <a:r>
              <a:rPr lang="en-US" sz="800" dirty="0">
                <a:latin typeface="Montserrat ExtraBold" pitchFamily="2" charset="77"/>
              </a:rPr>
              <a:t>African Craft Gin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B3F3C7C-1B0A-9E4D-8F88-150D24B2A6C4}"/>
              </a:ext>
            </a:extLst>
          </p:cNvPr>
          <p:cNvSpPr txBox="1">
            <a:spLocks/>
          </p:cNvSpPr>
          <p:nvPr/>
        </p:nvSpPr>
        <p:spPr>
          <a:xfrm>
            <a:off x="9647837" y="3156884"/>
            <a:ext cx="1939015" cy="2721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t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Bold"/>
                <a:ea typeface="Montserrat Bold"/>
                <a:cs typeface="Montserrat Bold"/>
                <a:sym typeface="Montserrat Bold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9pPr>
          </a:lstStyle>
          <a:p>
            <a:pPr algn="ctr" hangingPunct="1"/>
            <a:r>
              <a:rPr lang="en-US" sz="800" dirty="0">
                <a:latin typeface="Montserrat" pitchFamily="2" charset="77"/>
              </a:rPr>
              <a:t>Client: </a:t>
            </a:r>
            <a:r>
              <a:rPr lang="en-US" sz="800" dirty="0" err="1">
                <a:latin typeface="Montserrat ExtraBold" pitchFamily="2" charset="77"/>
              </a:rPr>
              <a:t>Kahvé</a:t>
            </a:r>
            <a:r>
              <a:rPr lang="en-US" sz="800" dirty="0">
                <a:latin typeface="Montserrat ExtraBold" pitchFamily="2" charset="77"/>
              </a:rPr>
              <a:t> Road</a:t>
            </a:r>
          </a:p>
        </p:txBody>
      </p:sp>
    </p:spTree>
    <p:extLst>
      <p:ext uri="{BB962C8B-B14F-4D97-AF65-F5344CB8AC3E}">
        <p14:creationId xmlns:p14="http://schemas.microsoft.com/office/powerpoint/2010/main" val="33111518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FDC3B2-ABC9-C39F-F173-1944C7CAD4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itle 1">
            <a:extLst>
              <a:ext uri="{FF2B5EF4-FFF2-40B4-BE49-F238E27FC236}">
                <a16:creationId xmlns:a16="http://schemas.microsoft.com/office/drawing/2014/main" id="{2DD584DF-90EE-AAE1-095C-FD87093C5F98}"/>
              </a:ext>
            </a:extLst>
          </p:cNvPr>
          <p:cNvSpPr txBox="1">
            <a:spLocks/>
          </p:cNvSpPr>
          <p:nvPr/>
        </p:nvSpPr>
        <p:spPr>
          <a:xfrm>
            <a:off x="1725194" y="2269120"/>
            <a:ext cx="3603556" cy="2721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t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Bold"/>
                <a:ea typeface="Montserrat Bold"/>
                <a:cs typeface="Montserrat Bold"/>
                <a:sym typeface="Montserrat Bold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9pPr>
          </a:lstStyle>
          <a:p>
            <a:pPr algn="ctr" hangingPunct="1"/>
            <a:r>
              <a:rPr lang="en-US" sz="800" dirty="0">
                <a:latin typeface="Montserrat" pitchFamily="2" charset="77"/>
              </a:rPr>
              <a:t>Client: </a:t>
            </a:r>
            <a:r>
              <a:rPr lang="en-US" sz="800" dirty="0" err="1">
                <a:latin typeface="Montserrat ExtraBold" pitchFamily="2" charset="77"/>
              </a:rPr>
              <a:t>Primedia</a:t>
            </a:r>
            <a:r>
              <a:rPr lang="en-US" sz="800" dirty="0">
                <a:latin typeface="Montserrat ExtraBold" pitchFamily="2" charset="77"/>
              </a:rPr>
              <a:t> - EWN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4DA5743-DF9C-AB99-53DE-27516EBB87B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54800" y="185738"/>
            <a:ext cx="4673600" cy="227012"/>
          </a:xfrm>
          <a:prstGeom prst="rect">
            <a:avLst/>
          </a:prstGeom>
        </p:spPr>
        <p:txBody>
          <a:bodyPr anchor="t">
            <a:normAutofit fontScale="90000"/>
          </a:bodyPr>
          <a:lstStyle/>
          <a:p>
            <a:r>
              <a:rPr lang="en-US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ExtraBold" pitchFamily="2" charset="77"/>
              </a:rPr>
              <a:t>DIGITAL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B306B4A-8A77-F5E3-E825-5A1EFA12F45E}"/>
              </a:ext>
            </a:extLst>
          </p:cNvPr>
          <p:cNvSpPr txBox="1">
            <a:spLocks/>
          </p:cNvSpPr>
          <p:nvPr/>
        </p:nvSpPr>
        <p:spPr>
          <a:xfrm>
            <a:off x="8101603" y="297262"/>
            <a:ext cx="3719483" cy="2721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t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Bold"/>
                <a:ea typeface="Montserrat Bold"/>
                <a:cs typeface="Montserrat Bold"/>
                <a:sym typeface="Montserrat Bold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rgbClr val="41596C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9pPr>
          </a:lstStyle>
          <a:p>
            <a:pPr algn="ctr" hangingPunct="1"/>
            <a:r>
              <a:rPr lang="en-US" sz="800" dirty="0">
                <a:latin typeface="Montserrat" pitchFamily="2" charset="77"/>
              </a:rPr>
              <a:t>Client: </a:t>
            </a:r>
            <a:r>
              <a:rPr lang="en-US" sz="800" dirty="0">
                <a:latin typeface="Montserrat ExtraBold" pitchFamily="2" charset="77"/>
              </a:rPr>
              <a:t>TPP Beauty South Africa</a:t>
            </a:r>
          </a:p>
        </p:txBody>
      </p:sp>
      <p:pic>
        <p:nvPicPr>
          <p:cNvPr id="8" name="Picture 7" descr="A close-up of a logo&#10;&#10;AI-generated content may be incorrect.">
            <a:extLst>
              <a:ext uri="{FF2B5EF4-FFF2-40B4-BE49-F238E27FC236}">
                <a16:creationId xmlns:a16="http://schemas.microsoft.com/office/drawing/2014/main" id="{373FFC50-3E3E-9A36-D3E6-8E45D5844E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71" y="596887"/>
            <a:ext cx="1905000" cy="1587500"/>
          </a:xfrm>
          <a:prstGeom prst="rect">
            <a:avLst/>
          </a:prstGeom>
        </p:spPr>
      </p:pic>
      <p:pic>
        <p:nvPicPr>
          <p:cNvPr id="10" name="Picture 9" descr="A screen shot of a message&#10;&#10;AI-generated content may be incorrect.">
            <a:extLst>
              <a:ext uri="{FF2B5EF4-FFF2-40B4-BE49-F238E27FC236}">
                <a16:creationId xmlns:a16="http://schemas.microsoft.com/office/drawing/2014/main" id="{E56D3516-1647-13AD-4181-BAA5DC2A7B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472" y="608785"/>
            <a:ext cx="1905000" cy="1587500"/>
          </a:xfrm>
          <a:prstGeom prst="rect">
            <a:avLst/>
          </a:prstGeom>
        </p:spPr>
      </p:pic>
      <p:pic>
        <p:nvPicPr>
          <p:cNvPr id="13" name="Picture 12" descr="A close-up of a sign&#10;&#10;AI-generated content may be incorrect.">
            <a:extLst>
              <a:ext uri="{FF2B5EF4-FFF2-40B4-BE49-F238E27FC236}">
                <a16:creationId xmlns:a16="http://schemas.microsoft.com/office/drawing/2014/main" id="{EE00B2BE-7BB1-8529-934B-D9FED891C5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112" y="603301"/>
            <a:ext cx="1905000" cy="1587500"/>
          </a:xfrm>
          <a:prstGeom prst="rect">
            <a:avLst/>
          </a:prstGeom>
        </p:spPr>
      </p:pic>
      <p:pic>
        <p:nvPicPr>
          <p:cNvPr id="16" name="Picture 15" descr="A pair of white speech bubbles with black text&#10;&#10;AI-generated content may be incorrect.">
            <a:extLst>
              <a:ext uri="{FF2B5EF4-FFF2-40B4-BE49-F238E27FC236}">
                <a16:creationId xmlns:a16="http://schemas.microsoft.com/office/drawing/2014/main" id="{DD356150-4AC4-795C-4511-9501C84880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69" y="2548746"/>
            <a:ext cx="1911585" cy="1911585"/>
          </a:xfrm>
          <a:prstGeom prst="rect">
            <a:avLst/>
          </a:prstGeom>
        </p:spPr>
      </p:pic>
      <p:pic>
        <p:nvPicPr>
          <p:cNvPr id="25" name="Picture 24" descr="A pair of feet with colorful socks&#10;&#10;AI-generated content may be incorrect.">
            <a:extLst>
              <a:ext uri="{FF2B5EF4-FFF2-40B4-BE49-F238E27FC236}">
                <a16:creationId xmlns:a16="http://schemas.microsoft.com/office/drawing/2014/main" id="{F4487CBD-A82B-5652-FB96-F169C09A56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792" y="2548746"/>
            <a:ext cx="1911585" cy="1911585"/>
          </a:xfrm>
          <a:prstGeom prst="rect">
            <a:avLst/>
          </a:prstGeom>
        </p:spPr>
      </p:pic>
      <p:pic>
        <p:nvPicPr>
          <p:cNvPr id="27" name="Picture 26" descr="A child lying in bed under a blanket&#10;&#10;AI-generated content may be incorrect.">
            <a:extLst>
              <a:ext uri="{FF2B5EF4-FFF2-40B4-BE49-F238E27FC236}">
                <a16:creationId xmlns:a16="http://schemas.microsoft.com/office/drawing/2014/main" id="{D9FFCFC3-A302-4377-E19F-9821F97A44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115" y="2548746"/>
            <a:ext cx="1911585" cy="1911585"/>
          </a:xfrm>
          <a:prstGeom prst="rect">
            <a:avLst/>
          </a:prstGeom>
        </p:spPr>
      </p:pic>
      <p:pic>
        <p:nvPicPr>
          <p:cNvPr id="29" name="Picture 28" descr="A sun and black text&#10;&#10;AI-generated content may be incorrect.">
            <a:extLst>
              <a:ext uri="{FF2B5EF4-FFF2-40B4-BE49-F238E27FC236}">
                <a16:creationId xmlns:a16="http://schemas.microsoft.com/office/drawing/2014/main" id="{15BA673A-46CF-8366-EE1E-BEE176E6ED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438" y="2548746"/>
            <a:ext cx="1911585" cy="1911585"/>
          </a:xfrm>
          <a:prstGeom prst="rect">
            <a:avLst/>
          </a:prstGeom>
        </p:spPr>
      </p:pic>
      <p:pic>
        <p:nvPicPr>
          <p:cNvPr id="31" name="Picture 30" descr="A pink background with black text and hairpins&#10;&#10;AI-generated content may be incorrect.">
            <a:extLst>
              <a:ext uri="{FF2B5EF4-FFF2-40B4-BE49-F238E27FC236}">
                <a16:creationId xmlns:a16="http://schemas.microsoft.com/office/drawing/2014/main" id="{AA83FF15-2940-11E0-0E9C-CAC950D1185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761" y="2548746"/>
            <a:ext cx="1911585" cy="1911585"/>
          </a:xfrm>
          <a:prstGeom prst="rect">
            <a:avLst/>
          </a:prstGeom>
        </p:spPr>
      </p:pic>
      <p:pic>
        <p:nvPicPr>
          <p:cNvPr id="33" name="Picture 32" descr="A white background with black text&#10;&#10;AI-generated content may be incorrect.">
            <a:extLst>
              <a:ext uri="{FF2B5EF4-FFF2-40B4-BE49-F238E27FC236}">
                <a16:creationId xmlns:a16="http://schemas.microsoft.com/office/drawing/2014/main" id="{E93C12C6-2BD5-DCD0-6EC7-CF409EA911E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084" y="2548746"/>
            <a:ext cx="1911585" cy="1911585"/>
          </a:xfrm>
          <a:prstGeom prst="rect">
            <a:avLst/>
          </a:prstGeom>
        </p:spPr>
      </p:pic>
      <p:pic>
        <p:nvPicPr>
          <p:cNvPr id="35" name="Picture 34" descr="A dog jumping in the air&#10;&#10;AI-generated content may be incorrect.">
            <a:extLst>
              <a:ext uri="{FF2B5EF4-FFF2-40B4-BE49-F238E27FC236}">
                <a16:creationId xmlns:a16="http://schemas.microsoft.com/office/drawing/2014/main" id="{F5CE0665-202D-4B0F-DD4D-23BFCF044DB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0051" y="4500605"/>
            <a:ext cx="1911585" cy="1911585"/>
          </a:xfrm>
          <a:prstGeom prst="rect">
            <a:avLst/>
          </a:prstGeom>
        </p:spPr>
      </p:pic>
      <p:pic>
        <p:nvPicPr>
          <p:cNvPr id="37" name="Picture 36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20AA0BCA-5C9D-808B-FBCC-36BCF6EECC1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667" y="4500606"/>
            <a:ext cx="1911585" cy="1911585"/>
          </a:xfrm>
          <a:prstGeom prst="rect">
            <a:avLst/>
          </a:prstGeom>
        </p:spPr>
      </p:pic>
      <p:pic>
        <p:nvPicPr>
          <p:cNvPr id="39" name="Picture 38" descr="A heart with a string and text&#10;&#10;AI-generated content may be incorrect.">
            <a:extLst>
              <a:ext uri="{FF2B5EF4-FFF2-40B4-BE49-F238E27FC236}">
                <a16:creationId xmlns:a16="http://schemas.microsoft.com/office/drawing/2014/main" id="{BB38598D-F399-A87C-F18D-D9108DD1662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438" y="4500606"/>
            <a:ext cx="1911585" cy="1911585"/>
          </a:xfrm>
          <a:prstGeom prst="rect">
            <a:avLst/>
          </a:prstGeom>
        </p:spPr>
      </p:pic>
      <p:pic>
        <p:nvPicPr>
          <p:cNvPr id="41" name="Picture 40" descr="A person flying a kite in the sky&#10;&#10;AI-generated content may be incorrect.">
            <a:extLst>
              <a:ext uri="{FF2B5EF4-FFF2-40B4-BE49-F238E27FC236}">
                <a16:creationId xmlns:a16="http://schemas.microsoft.com/office/drawing/2014/main" id="{4AFF072B-01B4-0E1B-85F1-3D0FFEA0552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114" y="4500606"/>
            <a:ext cx="1911585" cy="1911585"/>
          </a:xfrm>
          <a:prstGeom prst="rect">
            <a:avLst/>
          </a:prstGeom>
        </p:spPr>
      </p:pic>
      <p:pic>
        <p:nvPicPr>
          <p:cNvPr id="43" name="Picture 42" descr="A silhouette of a person and a child&#10;&#10;AI-generated content may be incorrect.">
            <a:extLst>
              <a:ext uri="{FF2B5EF4-FFF2-40B4-BE49-F238E27FC236}">
                <a16:creationId xmlns:a16="http://schemas.microsoft.com/office/drawing/2014/main" id="{258BD89B-9F96-34C4-2C9C-B4F5869926B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792" y="4500606"/>
            <a:ext cx="1911585" cy="1911585"/>
          </a:xfrm>
          <a:prstGeom prst="rect">
            <a:avLst/>
          </a:prstGeom>
        </p:spPr>
      </p:pic>
      <p:pic>
        <p:nvPicPr>
          <p:cNvPr id="45" name="Picture 44" descr="A purple radio with lightning bolts&#10;&#10;AI-generated content may be incorrect.">
            <a:extLst>
              <a:ext uri="{FF2B5EF4-FFF2-40B4-BE49-F238E27FC236}">
                <a16:creationId xmlns:a16="http://schemas.microsoft.com/office/drawing/2014/main" id="{9343C761-F06A-E049-9C06-2C6A1EBF8E7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68" y="4500606"/>
            <a:ext cx="1911585" cy="1911585"/>
          </a:xfrm>
          <a:prstGeom prst="rect">
            <a:avLst/>
          </a:prstGeom>
        </p:spPr>
      </p:pic>
      <p:pic>
        <p:nvPicPr>
          <p:cNvPr id="47" name="Picture 46" descr="A yellow background with black text&#10;&#10;AI-generated content may be incorrect.">
            <a:extLst>
              <a:ext uri="{FF2B5EF4-FFF2-40B4-BE49-F238E27FC236}">
                <a16:creationId xmlns:a16="http://schemas.microsoft.com/office/drawing/2014/main" id="{C16A42ED-CC3B-B787-14AC-852CA97FEE6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760" y="596886"/>
            <a:ext cx="1911585" cy="191158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16D0205D-CCFD-FFD7-8AAF-4195127D68D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17897" y="596886"/>
            <a:ext cx="1911585" cy="1911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4745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DB4C8E4-7EF4-5061-CE9C-334CA414C263}"/>
              </a:ext>
            </a:extLst>
          </p:cNvPr>
          <p:cNvSpPr txBox="1">
            <a:spLocks/>
          </p:cNvSpPr>
          <p:nvPr/>
        </p:nvSpPr>
        <p:spPr>
          <a:xfrm>
            <a:off x="1271752" y="2603717"/>
            <a:ext cx="5961040" cy="1650565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16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ExtraBold" pitchFamily="2" charset="77"/>
              </a:rPr>
              <a:t>THANK YOU</a:t>
            </a:r>
            <a:endParaRPr lang="en-GB" sz="1600" b="1" spc="300" dirty="0">
              <a:solidFill>
                <a:schemeClr val="tx1">
                  <a:lumMod val="65000"/>
                  <a:lumOff val="35000"/>
                </a:schemeClr>
              </a:solidFill>
              <a:latin typeface="Montserrat Extra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10357843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007F"/>
      </a:accent1>
      <a:accent2>
        <a:srgbClr val="F08C2A"/>
      </a:accent2>
      <a:accent3>
        <a:srgbClr val="F9FB00"/>
      </a:accent3>
      <a:accent4>
        <a:srgbClr val="B8D208"/>
      </a:accent4>
      <a:accent5>
        <a:srgbClr val="3A55CE"/>
      </a:accent5>
      <a:accent6>
        <a:srgbClr val="FFA79E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41596C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41596C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96BAF425B7EC04DB2BD406D644DD0EF" ma:contentTypeVersion="10" ma:contentTypeDescription="Create a new document." ma:contentTypeScope="" ma:versionID="d908fdb6824ac7f39d68654c7d66dc4d">
  <xsd:schema xmlns:xsd="http://www.w3.org/2001/XMLSchema" xmlns:xs="http://www.w3.org/2001/XMLSchema" xmlns:p="http://schemas.microsoft.com/office/2006/metadata/properties" xmlns:ns2="64bb6333-55d1-4e43-88d7-bfe78654b433" xmlns:ns3="858716f9-0709-4355-be31-e4d44603a9eb" targetNamespace="http://schemas.microsoft.com/office/2006/metadata/properties" ma:root="true" ma:fieldsID="fbea1afc179cf97517b3c5ce0bb843f2" ns2:_="" ns3:_="">
    <xsd:import namespace="64bb6333-55d1-4e43-88d7-bfe78654b433"/>
    <xsd:import namespace="858716f9-0709-4355-be31-e4d44603a9e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bb6333-55d1-4e43-88d7-bfe78654b43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ee20004c-91ae-43d2-9b02-7de30139eda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8716f9-0709-4355-be31-e4d44603a9eb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f96ff169-bf35-4bf5-90b1-97b72b2fa176}" ma:internalName="TaxCatchAll" ma:showField="CatchAllData" ma:web="858716f9-0709-4355-be31-e4d44603a9e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E6D548E-4E82-407C-BA87-2133EB751DB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4bb6333-55d1-4e43-88d7-bfe78654b433"/>
    <ds:schemaRef ds:uri="858716f9-0709-4355-be31-e4d44603a9e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B5E79A2-3269-4B96-BDAA-7CDDE4849DB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17145</TotalTime>
  <Words>139</Words>
  <Application>Microsoft Macintosh PowerPoint</Application>
  <PresentationFormat>Widescreen</PresentationFormat>
  <Paragraphs>29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Montserrat</vt:lpstr>
      <vt:lpstr>Montserrat ExtraBold</vt:lpstr>
      <vt:lpstr>Montserrat Light</vt:lpstr>
      <vt:lpstr>Custom Design</vt:lpstr>
      <vt:lpstr>ROXI NEWHAM-BLAKE ART DIRECTOR + DESIGNER FREELANCE PORTFOLIO 2013 - 2021</vt:lpstr>
      <vt:lpstr>PowerPoint Presentation</vt:lpstr>
      <vt:lpstr>LOGO DESIGN :: TYPOGRAPHICAL</vt:lpstr>
      <vt:lpstr>EDITORIAL &amp; LAYOUT DESIGN</vt:lpstr>
      <vt:lpstr>EDITORIAL &amp; LAYOUT DESIGN</vt:lpstr>
      <vt:lpstr>PACKAGING</vt:lpstr>
      <vt:lpstr>DIGITAL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Vanish Crystal White Digital Test Pilot Storyboards: 15’’ and 6’’</dc:title>
  <cp:lastModifiedBy>Roxi Newham-Blake</cp:lastModifiedBy>
  <cp:revision>125</cp:revision>
  <dcterms:modified xsi:type="dcterms:W3CDTF">2025-12-02T11:14:01Z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786dc5db-1f8c-4734-9d46-86d6156fc39f_Enabled">
    <vt:lpwstr>true</vt:lpwstr>
  </property>
  <property fmtid="{D5CDD505-2E9C-101B-9397-08002B2CF9AE}" pid="3" name="MSIP_Label_786dc5db-1f8c-4734-9d46-86d6156fc39f_SetDate">
    <vt:lpwstr>2022-11-02T09:11:32Z</vt:lpwstr>
  </property>
  <property fmtid="{D5CDD505-2E9C-101B-9397-08002B2CF9AE}" pid="4" name="MSIP_Label_786dc5db-1f8c-4734-9d46-86d6156fc39f_Method">
    <vt:lpwstr>Standard</vt:lpwstr>
  </property>
  <property fmtid="{D5CDD505-2E9C-101B-9397-08002B2CF9AE}" pid="5" name="MSIP_Label_786dc5db-1f8c-4734-9d46-86d6156fc39f_Name">
    <vt:lpwstr>Confidential</vt:lpwstr>
  </property>
  <property fmtid="{D5CDD505-2E9C-101B-9397-08002B2CF9AE}" pid="6" name="MSIP_Label_786dc5db-1f8c-4734-9d46-86d6156fc39f_SiteId">
    <vt:lpwstr>e519c2e6-bc6d-4fdf-8d9c-923c2f002385</vt:lpwstr>
  </property>
  <property fmtid="{D5CDD505-2E9C-101B-9397-08002B2CF9AE}" pid="7" name="MSIP_Label_786dc5db-1f8c-4734-9d46-86d6156fc39f_ActionId">
    <vt:lpwstr>79a31da6-5e44-48f4-b01d-938bb9c0c276</vt:lpwstr>
  </property>
  <property fmtid="{D5CDD505-2E9C-101B-9397-08002B2CF9AE}" pid="8" name="MSIP_Label_786dc5db-1f8c-4734-9d46-86d6156fc39f_ContentBits">
    <vt:lpwstr>1</vt:lpwstr>
  </property>
  <property fmtid="{D5CDD505-2E9C-101B-9397-08002B2CF9AE}" pid="9" name="ClassificationContentMarkingHeaderLocations">
    <vt:lpwstr>Office Theme:9</vt:lpwstr>
  </property>
  <property fmtid="{D5CDD505-2E9C-101B-9397-08002B2CF9AE}" pid="10" name="ClassificationContentMarkingHeaderText">
    <vt:lpwstr>Confidential</vt:lpwstr>
  </property>
</Properties>
</file>